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71"/>
  </p:notesMasterIdLst>
  <p:handoutMasterIdLst>
    <p:handoutMasterId r:id="rId72"/>
  </p:handoutMasterIdLst>
  <p:sldIdLst>
    <p:sldId id="347" r:id="rId2"/>
    <p:sldId id="348" r:id="rId3"/>
    <p:sldId id="280" r:id="rId4"/>
    <p:sldId id="281" r:id="rId5"/>
    <p:sldId id="346"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301" r:id="rId22"/>
    <p:sldId id="302" r:id="rId23"/>
    <p:sldId id="297" r:id="rId24"/>
    <p:sldId id="298" r:id="rId25"/>
    <p:sldId id="299" r:id="rId26"/>
    <p:sldId id="300"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Lst>
  <p:sldSz cx="12192000" cy="6858000"/>
  <p:notesSz cx="6858000" cy="9144000"/>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E1FF"/>
    <a:srgbClr val="F2F2F2"/>
    <a:srgbClr val="1F497D"/>
    <a:srgbClr val="B1B2B3"/>
    <a:srgbClr val="005596"/>
    <a:srgbClr val="4F8AFF"/>
    <a:srgbClr val="4F81BD"/>
    <a:srgbClr val="2B5384"/>
    <a:srgbClr val="013334"/>
    <a:srgbClr val="1006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875" autoAdjust="0"/>
  </p:normalViewPr>
  <p:slideViewPr>
    <p:cSldViewPr>
      <p:cViewPr varScale="1">
        <p:scale>
          <a:sx n="69" d="100"/>
          <a:sy n="69" d="100"/>
        </p:scale>
        <p:origin x="696"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67" d="100"/>
          <a:sy n="67" d="100"/>
        </p:scale>
        <p:origin x="3228"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My%20Data\Documents\Teaching\2017_Operations%20_Day\First%20Class\Airline%20data%20-%20full%20version%20201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Sheet1!$A$2</c:f>
              <c:strCache>
                <c:ptCount val="1"/>
                <c:pt idx="0">
                  <c:v>East</c:v>
                </c:pt>
              </c:strCache>
            </c:strRef>
          </c:tx>
          <c:spPr>
            <a:ln w="9525"/>
          </c:spPr>
          <c:dPt>
            <c:idx val="0"/>
            <c:bubble3D val="0"/>
            <c:spPr>
              <a:solidFill>
                <a:schemeClr val="accent1">
                  <a:shade val="45000"/>
                </a:schemeClr>
              </a:solidFill>
              <a:ln w="9525">
                <a:solidFill>
                  <a:schemeClr val="lt1"/>
                </a:solidFill>
              </a:ln>
              <a:effectLst/>
            </c:spPr>
            <c:extLst>
              <c:ext xmlns:c16="http://schemas.microsoft.com/office/drawing/2014/chart" uri="{C3380CC4-5D6E-409C-BE32-E72D297353CC}">
                <c16:uniqueId val="{00000001-9160-41BA-81CC-0FDDE04FF4BE}"/>
              </c:ext>
            </c:extLst>
          </c:dPt>
          <c:dPt>
            <c:idx val="1"/>
            <c:bubble3D val="0"/>
            <c:spPr>
              <a:solidFill>
                <a:schemeClr val="accent1">
                  <a:shade val="61000"/>
                </a:schemeClr>
              </a:solidFill>
              <a:ln w="9525">
                <a:solidFill>
                  <a:schemeClr val="lt1"/>
                </a:solidFill>
              </a:ln>
              <a:effectLst/>
            </c:spPr>
            <c:extLst>
              <c:ext xmlns:c16="http://schemas.microsoft.com/office/drawing/2014/chart" uri="{C3380CC4-5D6E-409C-BE32-E72D297353CC}">
                <c16:uniqueId val="{00000003-9160-41BA-81CC-0FDDE04FF4BE}"/>
              </c:ext>
            </c:extLst>
          </c:dPt>
          <c:dPt>
            <c:idx val="2"/>
            <c:bubble3D val="0"/>
            <c:spPr>
              <a:solidFill>
                <a:schemeClr val="accent1">
                  <a:shade val="76000"/>
                </a:schemeClr>
              </a:solidFill>
              <a:ln w="9525">
                <a:solidFill>
                  <a:schemeClr val="lt1"/>
                </a:solidFill>
              </a:ln>
              <a:effectLst/>
            </c:spPr>
            <c:extLst>
              <c:ext xmlns:c16="http://schemas.microsoft.com/office/drawing/2014/chart" uri="{C3380CC4-5D6E-409C-BE32-E72D297353CC}">
                <c16:uniqueId val="{00000005-9160-41BA-81CC-0FDDE04FF4BE}"/>
              </c:ext>
            </c:extLst>
          </c:dPt>
          <c:dPt>
            <c:idx val="3"/>
            <c:bubble3D val="0"/>
            <c:spPr>
              <a:solidFill>
                <a:schemeClr val="accent1">
                  <a:shade val="92000"/>
                </a:schemeClr>
              </a:solidFill>
              <a:ln w="9525">
                <a:solidFill>
                  <a:schemeClr val="lt1"/>
                </a:solidFill>
              </a:ln>
              <a:effectLst/>
            </c:spPr>
            <c:extLst>
              <c:ext xmlns:c16="http://schemas.microsoft.com/office/drawing/2014/chart" uri="{C3380CC4-5D6E-409C-BE32-E72D297353CC}">
                <c16:uniqueId val="{00000007-9160-41BA-81CC-0FDDE04FF4BE}"/>
              </c:ext>
            </c:extLst>
          </c:dPt>
          <c:dPt>
            <c:idx val="4"/>
            <c:bubble3D val="0"/>
            <c:spPr>
              <a:solidFill>
                <a:schemeClr val="accent1">
                  <a:tint val="93000"/>
                </a:schemeClr>
              </a:solidFill>
              <a:ln w="9525">
                <a:solidFill>
                  <a:schemeClr val="lt1"/>
                </a:solidFill>
              </a:ln>
              <a:effectLst/>
            </c:spPr>
            <c:extLst>
              <c:ext xmlns:c16="http://schemas.microsoft.com/office/drawing/2014/chart" uri="{C3380CC4-5D6E-409C-BE32-E72D297353CC}">
                <c16:uniqueId val="{00000009-9160-41BA-81CC-0FDDE04FF4BE}"/>
              </c:ext>
            </c:extLst>
          </c:dPt>
          <c:dPt>
            <c:idx val="5"/>
            <c:bubble3D val="0"/>
            <c:spPr>
              <a:solidFill>
                <a:schemeClr val="accent1">
                  <a:tint val="77000"/>
                </a:schemeClr>
              </a:solidFill>
              <a:ln w="9525">
                <a:solidFill>
                  <a:schemeClr val="lt1"/>
                </a:solidFill>
              </a:ln>
              <a:effectLst/>
            </c:spPr>
            <c:extLst>
              <c:ext xmlns:c16="http://schemas.microsoft.com/office/drawing/2014/chart" uri="{C3380CC4-5D6E-409C-BE32-E72D297353CC}">
                <c16:uniqueId val="{0000000B-9160-41BA-81CC-0FDDE04FF4BE}"/>
              </c:ext>
            </c:extLst>
          </c:dPt>
          <c:dPt>
            <c:idx val="6"/>
            <c:bubble3D val="0"/>
            <c:spPr>
              <a:solidFill>
                <a:schemeClr val="accent1">
                  <a:tint val="62000"/>
                </a:schemeClr>
              </a:solidFill>
              <a:ln w="9525">
                <a:solidFill>
                  <a:schemeClr val="lt1"/>
                </a:solidFill>
              </a:ln>
              <a:effectLst/>
            </c:spPr>
            <c:extLst>
              <c:ext xmlns:c16="http://schemas.microsoft.com/office/drawing/2014/chart" uri="{C3380CC4-5D6E-409C-BE32-E72D297353CC}">
                <c16:uniqueId val="{0000000D-9160-41BA-81CC-0FDDE04FF4BE}"/>
              </c:ext>
            </c:extLst>
          </c:dPt>
          <c:dPt>
            <c:idx val="7"/>
            <c:bubble3D val="0"/>
            <c:spPr>
              <a:solidFill>
                <a:schemeClr val="accent1">
                  <a:tint val="46000"/>
                </a:schemeClr>
              </a:solidFill>
              <a:ln w="9525">
                <a:solidFill>
                  <a:schemeClr val="lt1"/>
                </a:solidFill>
              </a:ln>
              <a:effectLst/>
            </c:spPr>
            <c:extLst>
              <c:ext xmlns:c16="http://schemas.microsoft.com/office/drawing/2014/chart" uri="{C3380CC4-5D6E-409C-BE32-E72D297353CC}">
                <c16:uniqueId val="{0000000F-9160-41BA-81CC-0FDDE04FF4BE}"/>
              </c:ext>
            </c:extLst>
          </c:dPt>
          <c:dLbls>
            <c:dLbl>
              <c:idx val="0"/>
              <c:layout>
                <c:manualLayout>
                  <c:x val="0.11092581813482801"/>
                  <c:y val="1.00782114017574E-2"/>
                </c:manualLayout>
              </c:layout>
              <c:spPr>
                <a:noFill/>
                <a:ln>
                  <a:noFill/>
                </a:ln>
                <a:effectLst/>
              </c:spPr>
              <c:txPr>
                <a:bodyPr rot="0" spcFirstLastPara="1" vertOverflow="ellipsis" vert="horz" wrap="square" anchor="ctr" anchorCtr="1"/>
                <a:lstStyle/>
                <a:p>
                  <a:pPr>
                    <a:defRPr sz="1197" b="0" i="0" u="none" strike="noStrike" kern="1200" baseline="0">
                      <a:solidFill>
                        <a:srgbClr val="1F497D"/>
                      </a:solidFill>
                      <a:latin typeface="Calibri" panose="020F0502020204030204" pitchFamily="34" charset="0"/>
                      <a:ea typeface="+mn-ea"/>
                      <a:cs typeface="Calibri" panose="020F050202020403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160-41BA-81CC-0FDDE04FF4BE}"/>
                </c:ext>
              </c:extLst>
            </c:dLbl>
            <c:dLbl>
              <c:idx val="1"/>
              <c:delete val="1"/>
              <c:extLst>
                <c:ext xmlns:c15="http://schemas.microsoft.com/office/drawing/2012/chart" uri="{CE6537A1-D6FC-4f65-9D91-7224C49458BB}"/>
                <c:ext xmlns:c16="http://schemas.microsoft.com/office/drawing/2014/chart" uri="{C3380CC4-5D6E-409C-BE32-E72D297353CC}">
                  <c16:uniqueId val="{00000003-9160-41BA-81CC-0FDDE04FF4BE}"/>
                </c:ext>
              </c:extLst>
            </c:dLbl>
            <c:dLbl>
              <c:idx val="2"/>
              <c:layout>
                <c:manualLayout>
                  <c:x val="0.121444587053419"/>
                  <c:y val="-0.13376339925980499"/>
                </c:manualLayout>
              </c:layout>
              <c:spPr>
                <a:noFill/>
                <a:ln>
                  <a:noFill/>
                </a:ln>
                <a:effectLst/>
              </c:spPr>
              <c:txPr>
                <a:bodyPr rot="0" spcFirstLastPara="1" vertOverflow="ellipsis" vert="horz" wrap="square" anchor="ctr" anchorCtr="1"/>
                <a:lstStyle/>
                <a:p>
                  <a:pPr>
                    <a:defRPr sz="1197" b="0" i="0" u="none" strike="noStrike" kern="1200" baseline="0">
                      <a:solidFill>
                        <a:srgbClr val="1F497D"/>
                      </a:solidFill>
                      <a:latin typeface="Calibri" panose="020F0502020204030204" pitchFamily="34" charset="0"/>
                      <a:ea typeface="+mn-ea"/>
                      <a:cs typeface="Calibri" panose="020F050202020403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160-41BA-81CC-0FDDE04FF4BE}"/>
                </c:ext>
              </c:extLst>
            </c:dLbl>
            <c:dLbl>
              <c:idx val="3"/>
              <c:layout>
                <c:manualLayout>
                  <c:x val="-0.123711845314135"/>
                  <c:y val="-6.0844575588266003E-2"/>
                </c:manualLayout>
              </c:layout>
              <c:spPr>
                <a:noFill/>
                <a:ln>
                  <a:noFill/>
                </a:ln>
                <a:effectLst/>
              </c:spPr>
              <c:txPr>
                <a:bodyPr rot="0" spcFirstLastPara="1" vertOverflow="ellipsis" vert="horz" wrap="square" anchor="ctr" anchorCtr="1"/>
                <a:lstStyle/>
                <a:p>
                  <a:pPr>
                    <a:defRPr sz="1197" b="0" i="0" u="none" strike="noStrike" kern="1200" baseline="0">
                      <a:solidFill>
                        <a:srgbClr val="1F497D"/>
                      </a:solidFill>
                      <a:latin typeface="Calibri" panose="020F0502020204030204" pitchFamily="34" charset="0"/>
                      <a:ea typeface="+mn-ea"/>
                      <a:cs typeface="Calibri" panose="020F050202020403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160-41BA-81CC-0FDDE04FF4BE}"/>
                </c:ext>
              </c:extLst>
            </c:dLbl>
            <c:dLbl>
              <c:idx val="4"/>
              <c:layout>
                <c:manualLayout>
                  <c:x val="3.36149044796044E-3"/>
                  <c:y val="4.24687145990571E-2"/>
                </c:manualLayout>
              </c:layout>
              <c:spPr>
                <a:noFill/>
                <a:ln>
                  <a:noFill/>
                </a:ln>
                <a:effectLst/>
              </c:spPr>
              <c:txPr>
                <a:bodyPr rot="0" spcFirstLastPara="1" vertOverflow="ellipsis" vert="horz" wrap="square" anchor="ctr" anchorCtr="1"/>
                <a:lstStyle/>
                <a:p>
                  <a:pPr>
                    <a:defRPr sz="1197" b="0" i="0" u="none" strike="noStrike" kern="1200" baseline="0">
                      <a:solidFill>
                        <a:srgbClr val="1F497D"/>
                      </a:solidFill>
                      <a:latin typeface="Calibri" panose="020F0502020204030204" pitchFamily="34" charset="0"/>
                      <a:ea typeface="+mn-ea"/>
                      <a:cs typeface="Calibri" panose="020F050202020403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9160-41BA-81CC-0FDDE04FF4BE}"/>
                </c:ext>
              </c:extLst>
            </c:dLbl>
            <c:dLbl>
              <c:idx val="5"/>
              <c:layout>
                <c:manualLayout>
                  <c:x val="-5.1486074183441097E-3"/>
                  <c:y val="3.1598063564338898E-2"/>
                </c:manualLayout>
              </c:layout>
              <c:spPr>
                <a:noFill/>
                <a:ln>
                  <a:noFill/>
                </a:ln>
                <a:effectLst/>
              </c:spPr>
              <c:txPr>
                <a:bodyPr rot="0" spcFirstLastPara="1" vertOverflow="ellipsis" vert="horz" wrap="square" anchor="ctr" anchorCtr="1"/>
                <a:lstStyle/>
                <a:p>
                  <a:pPr>
                    <a:defRPr sz="1197" b="0" i="0" u="none" strike="noStrike" kern="1200" baseline="0">
                      <a:solidFill>
                        <a:srgbClr val="1F497D"/>
                      </a:solidFill>
                      <a:latin typeface="Calibri" panose="020F0502020204030204" pitchFamily="34" charset="0"/>
                      <a:ea typeface="+mn-ea"/>
                      <a:cs typeface="Calibri" panose="020F050202020403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9160-41BA-81CC-0FDDE04FF4BE}"/>
                </c:ext>
              </c:extLst>
            </c:dLbl>
            <c:dLbl>
              <c:idx val="6"/>
              <c:layout>
                <c:manualLayout>
                  <c:x val="-4.6887662983362902E-2"/>
                  <c:y val="8.5547630121892704E-3"/>
                </c:manualLayout>
              </c:layout>
              <c:spPr>
                <a:noFill/>
                <a:ln>
                  <a:noFill/>
                </a:ln>
                <a:effectLst/>
              </c:spPr>
              <c:txPr>
                <a:bodyPr rot="0" spcFirstLastPara="1" vertOverflow="ellipsis" vert="horz" wrap="square" anchor="ctr" anchorCtr="1"/>
                <a:lstStyle/>
                <a:p>
                  <a:pPr>
                    <a:defRPr sz="1197" b="0" i="0" u="none" strike="noStrike" kern="1200" baseline="0">
                      <a:solidFill>
                        <a:srgbClr val="1F497D"/>
                      </a:solidFill>
                      <a:latin typeface="Calibri" panose="020F0502020204030204" pitchFamily="34" charset="0"/>
                      <a:ea typeface="+mn-ea"/>
                      <a:cs typeface="Calibri" panose="020F0502020204030204"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9160-41BA-81CC-0FDDE04FF4BE}"/>
                </c:ext>
              </c:extLst>
            </c:dLbl>
            <c:dLbl>
              <c:idx val="7"/>
              <c:delete val="1"/>
              <c:extLst>
                <c:ext xmlns:c15="http://schemas.microsoft.com/office/drawing/2012/chart" uri="{CE6537A1-D6FC-4f65-9D91-7224C49458BB}"/>
                <c:ext xmlns:c16="http://schemas.microsoft.com/office/drawing/2014/chart" uri="{C3380CC4-5D6E-409C-BE32-E72D297353CC}">
                  <c16:uniqueId val="{0000000F-9160-41BA-81CC-0FDDE04FF4BE}"/>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Calibri" panose="020F0502020204030204" pitchFamily="34" charset="0"/>
                    <a:ea typeface="+mn-ea"/>
                    <a:cs typeface="Calibri" panose="020F050202020403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Sheet1!$B$1:$I$1</c:f>
              <c:strCache>
                <c:ptCount val="7"/>
                <c:pt idx="0">
                  <c:v>Marketing/sales</c:v>
                </c:pt>
                <c:pt idx="1">
                  <c:v>operations and process management</c:v>
                </c:pt>
                <c:pt idx="2">
                  <c:v>corporate strategy</c:v>
                </c:pt>
                <c:pt idx="3">
                  <c:v>IT strategy</c:v>
                </c:pt>
                <c:pt idx="4">
                  <c:v>Benefits/actuarial</c:v>
                </c:pt>
                <c:pt idx="5">
                  <c:v>Organizational design</c:v>
                </c:pt>
                <c:pt idx="6">
                  <c:v>Financial</c:v>
                </c:pt>
              </c:strCache>
            </c:strRef>
          </c:cat>
          <c:val>
            <c:numRef>
              <c:f>Sheet1!$B$2:$I$2</c:f>
              <c:numCache>
                <c:formatCode>General</c:formatCode>
                <c:ptCount val="8"/>
                <c:pt idx="0">
                  <c:v>2</c:v>
                </c:pt>
                <c:pt idx="1">
                  <c:v>31</c:v>
                </c:pt>
                <c:pt idx="2">
                  <c:v>17</c:v>
                </c:pt>
                <c:pt idx="3">
                  <c:v>17</c:v>
                </c:pt>
                <c:pt idx="4">
                  <c:v>16</c:v>
                </c:pt>
                <c:pt idx="5">
                  <c:v>11</c:v>
                </c:pt>
                <c:pt idx="6">
                  <c:v>6</c:v>
                </c:pt>
              </c:numCache>
            </c:numRef>
          </c:val>
          <c:extLst>
            <c:ext xmlns:c16="http://schemas.microsoft.com/office/drawing/2014/chart" uri="{C3380CC4-5D6E-409C-BE32-E72D297353CC}">
              <c16:uniqueId val="{00000010-9160-41BA-81CC-0FDDE04FF4BE}"/>
            </c:ext>
          </c:extLst>
        </c:ser>
        <c:ser>
          <c:idx val="1"/>
          <c:order val="1"/>
          <c:tx>
            <c:strRef>
              <c:f>Sheet1!$A$3</c:f>
              <c:strCache>
                <c:ptCount val="1"/>
              </c:strCache>
            </c:strRef>
          </c:tx>
          <c:dPt>
            <c:idx val="0"/>
            <c:bubble3D val="0"/>
            <c:spPr>
              <a:solidFill>
                <a:schemeClr val="accent1">
                  <a:shade val="45000"/>
                </a:schemeClr>
              </a:solidFill>
              <a:ln w="19050">
                <a:solidFill>
                  <a:schemeClr val="lt1"/>
                </a:solidFill>
              </a:ln>
              <a:effectLst/>
            </c:spPr>
            <c:extLst>
              <c:ext xmlns:c16="http://schemas.microsoft.com/office/drawing/2014/chart" uri="{C3380CC4-5D6E-409C-BE32-E72D297353CC}">
                <c16:uniqueId val="{00000012-9160-41BA-81CC-0FDDE04FF4BE}"/>
              </c:ext>
            </c:extLst>
          </c:dPt>
          <c:dPt>
            <c:idx val="1"/>
            <c:bubble3D val="0"/>
            <c:spPr>
              <a:solidFill>
                <a:schemeClr val="accent1">
                  <a:shade val="61000"/>
                </a:schemeClr>
              </a:solidFill>
              <a:ln w="19050">
                <a:solidFill>
                  <a:schemeClr val="lt1"/>
                </a:solidFill>
              </a:ln>
              <a:effectLst/>
            </c:spPr>
            <c:extLst>
              <c:ext xmlns:c16="http://schemas.microsoft.com/office/drawing/2014/chart" uri="{C3380CC4-5D6E-409C-BE32-E72D297353CC}">
                <c16:uniqueId val="{00000014-9160-41BA-81CC-0FDDE04FF4BE}"/>
              </c:ext>
            </c:extLst>
          </c:dPt>
          <c:dPt>
            <c:idx val="2"/>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16-9160-41BA-81CC-0FDDE04FF4BE}"/>
              </c:ext>
            </c:extLst>
          </c:dPt>
          <c:dPt>
            <c:idx val="3"/>
            <c:bubble3D val="0"/>
            <c:spPr>
              <a:solidFill>
                <a:schemeClr val="accent1">
                  <a:shade val="92000"/>
                </a:schemeClr>
              </a:solidFill>
              <a:ln w="19050">
                <a:solidFill>
                  <a:schemeClr val="lt1"/>
                </a:solidFill>
              </a:ln>
              <a:effectLst/>
            </c:spPr>
            <c:extLst>
              <c:ext xmlns:c16="http://schemas.microsoft.com/office/drawing/2014/chart" uri="{C3380CC4-5D6E-409C-BE32-E72D297353CC}">
                <c16:uniqueId val="{00000018-9160-41BA-81CC-0FDDE04FF4BE}"/>
              </c:ext>
            </c:extLst>
          </c:dPt>
          <c:dPt>
            <c:idx val="4"/>
            <c:bubble3D val="0"/>
            <c:spPr>
              <a:solidFill>
                <a:schemeClr val="accent1">
                  <a:tint val="93000"/>
                </a:schemeClr>
              </a:solidFill>
              <a:ln w="19050">
                <a:solidFill>
                  <a:schemeClr val="lt1"/>
                </a:solidFill>
              </a:ln>
              <a:effectLst/>
            </c:spPr>
            <c:extLst>
              <c:ext xmlns:c16="http://schemas.microsoft.com/office/drawing/2014/chart" uri="{C3380CC4-5D6E-409C-BE32-E72D297353CC}">
                <c16:uniqueId val="{0000001A-9160-41BA-81CC-0FDDE04FF4BE}"/>
              </c:ext>
            </c:extLst>
          </c:dPt>
          <c:dPt>
            <c:idx val="5"/>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1C-9160-41BA-81CC-0FDDE04FF4BE}"/>
              </c:ext>
            </c:extLst>
          </c:dPt>
          <c:dPt>
            <c:idx val="6"/>
            <c:bubble3D val="0"/>
            <c:spPr>
              <a:solidFill>
                <a:schemeClr val="accent1">
                  <a:tint val="62000"/>
                </a:schemeClr>
              </a:solidFill>
              <a:ln w="19050">
                <a:solidFill>
                  <a:schemeClr val="lt1"/>
                </a:solidFill>
              </a:ln>
              <a:effectLst/>
            </c:spPr>
            <c:extLst>
              <c:ext xmlns:c16="http://schemas.microsoft.com/office/drawing/2014/chart" uri="{C3380CC4-5D6E-409C-BE32-E72D297353CC}">
                <c16:uniqueId val="{0000001E-9160-41BA-81CC-0FDDE04FF4BE}"/>
              </c:ext>
            </c:extLst>
          </c:dPt>
          <c:dPt>
            <c:idx val="7"/>
            <c:bubble3D val="0"/>
            <c:spPr>
              <a:solidFill>
                <a:schemeClr val="accent1">
                  <a:tint val="46000"/>
                </a:schemeClr>
              </a:solidFill>
              <a:ln w="19050">
                <a:solidFill>
                  <a:schemeClr val="lt1"/>
                </a:solidFill>
              </a:ln>
              <a:effectLst/>
            </c:spPr>
            <c:extLst>
              <c:ext xmlns:c16="http://schemas.microsoft.com/office/drawing/2014/chart" uri="{C3380CC4-5D6E-409C-BE32-E72D297353CC}">
                <c16:uniqueId val="{00000020-9160-41BA-81CC-0FDDE04FF4BE}"/>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Calibri" panose="020F0502020204030204" pitchFamily="34" charset="0"/>
                    <a:ea typeface="+mn-ea"/>
                    <a:cs typeface="Calibri" panose="020F050202020403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Sheet1!$B$1:$I$1</c:f>
              <c:strCache>
                <c:ptCount val="7"/>
                <c:pt idx="0">
                  <c:v>Marketing/sales</c:v>
                </c:pt>
                <c:pt idx="1">
                  <c:v>operations and process management</c:v>
                </c:pt>
                <c:pt idx="2">
                  <c:v>corporate strategy</c:v>
                </c:pt>
                <c:pt idx="3">
                  <c:v>IT strategy</c:v>
                </c:pt>
                <c:pt idx="4">
                  <c:v>Benefits/actuarial</c:v>
                </c:pt>
                <c:pt idx="5">
                  <c:v>Organizational design</c:v>
                </c:pt>
                <c:pt idx="6">
                  <c:v>Financial</c:v>
                </c:pt>
              </c:strCache>
            </c:strRef>
          </c:cat>
          <c:val>
            <c:numRef>
              <c:f>Sheet1!$B$3:$I$3</c:f>
              <c:numCache>
                <c:formatCode>General</c:formatCode>
                <c:ptCount val="8"/>
              </c:numCache>
            </c:numRef>
          </c:val>
          <c:extLst>
            <c:ext xmlns:c16="http://schemas.microsoft.com/office/drawing/2014/chart" uri="{C3380CC4-5D6E-409C-BE32-E72D297353CC}">
              <c16:uniqueId val="{00000021-9160-41BA-81CC-0FDDE04FF4BE}"/>
            </c:ext>
          </c:extLst>
        </c:ser>
        <c:ser>
          <c:idx val="2"/>
          <c:order val="2"/>
          <c:tx>
            <c:strRef>
              <c:f>Sheet1!$A$4</c:f>
              <c:strCache>
                <c:ptCount val="1"/>
              </c:strCache>
            </c:strRef>
          </c:tx>
          <c:dPt>
            <c:idx val="0"/>
            <c:bubble3D val="0"/>
            <c:spPr>
              <a:solidFill>
                <a:schemeClr val="accent1">
                  <a:shade val="45000"/>
                </a:schemeClr>
              </a:solidFill>
              <a:ln w="19050">
                <a:solidFill>
                  <a:schemeClr val="lt1"/>
                </a:solidFill>
              </a:ln>
              <a:effectLst/>
            </c:spPr>
            <c:extLst>
              <c:ext xmlns:c16="http://schemas.microsoft.com/office/drawing/2014/chart" uri="{C3380CC4-5D6E-409C-BE32-E72D297353CC}">
                <c16:uniqueId val="{00000023-9160-41BA-81CC-0FDDE04FF4BE}"/>
              </c:ext>
            </c:extLst>
          </c:dPt>
          <c:dPt>
            <c:idx val="1"/>
            <c:bubble3D val="0"/>
            <c:spPr>
              <a:solidFill>
                <a:schemeClr val="accent1">
                  <a:shade val="61000"/>
                </a:schemeClr>
              </a:solidFill>
              <a:ln w="19050">
                <a:solidFill>
                  <a:schemeClr val="lt1"/>
                </a:solidFill>
              </a:ln>
              <a:effectLst/>
            </c:spPr>
            <c:extLst>
              <c:ext xmlns:c16="http://schemas.microsoft.com/office/drawing/2014/chart" uri="{C3380CC4-5D6E-409C-BE32-E72D297353CC}">
                <c16:uniqueId val="{00000025-9160-41BA-81CC-0FDDE04FF4BE}"/>
              </c:ext>
            </c:extLst>
          </c:dPt>
          <c:dPt>
            <c:idx val="2"/>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27-9160-41BA-81CC-0FDDE04FF4BE}"/>
              </c:ext>
            </c:extLst>
          </c:dPt>
          <c:dPt>
            <c:idx val="3"/>
            <c:bubble3D val="0"/>
            <c:spPr>
              <a:solidFill>
                <a:schemeClr val="accent1">
                  <a:shade val="92000"/>
                </a:schemeClr>
              </a:solidFill>
              <a:ln w="19050">
                <a:solidFill>
                  <a:schemeClr val="lt1"/>
                </a:solidFill>
              </a:ln>
              <a:effectLst/>
            </c:spPr>
            <c:extLst>
              <c:ext xmlns:c16="http://schemas.microsoft.com/office/drawing/2014/chart" uri="{C3380CC4-5D6E-409C-BE32-E72D297353CC}">
                <c16:uniqueId val="{00000029-9160-41BA-81CC-0FDDE04FF4BE}"/>
              </c:ext>
            </c:extLst>
          </c:dPt>
          <c:dPt>
            <c:idx val="4"/>
            <c:bubble3D val="0"/>
            <c:spPr>
              <a:solidFill>
                <a:schemeClr val="accent1">
                  <a:tint val="93000"/>
                </a:schemeClr>
              </a:solidFill>
              <a:ln w="19050">
                <a:solidFill>
                  <a:schemeClr val="lt1"/>
                </a:solidFill>
              </a:ln>
              <a:effectLst/>
            </c:spPr>
            <c:extLst>
              <c:ext xmlns:c16="http://schemas.microsoft.com/office/drawing/2014/chart" uri="{C3380CC4-5D6E-409C-BE32-E72D297353CC}">
                <c16:uniqueId val="{0000002B-9160-41BA-81CC-0FDDE04FF4BE}"/>
              </c:ext>
            </c:extLst>
          </c:dPt>
          <c:dPt>
            <c:idx val="5"/>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2D-9160-41BA-81CC-0FDDE04FF4BE}"/>
              </c:ext>
            </c:extLst>
          </c:dPt>
          <c:dPt>
            <c:idx val="6"/>
            <c:bubble3D val="0"/>
            <c:spPr>
              <a:solidFill>
                <a:schemeClr val="accent1">
                  <a:tint val="62000"/>
                </a:schemeClr>
              </a:solidFill>
              <a:ln w="19050">
                <a:solidFill>
                  <a:schemeClr val="lt1"/>
                </a:solidFill>
              </a:ln>
              <a:effectLst/>
            </c:spPr>
            <c:extLst>
              <c:ext xmlns:c16="http://schemas.microsoft.com/office/drawing/2014/chart" uri="{C3380CC4-5D6E-409C-BE32-E72D297353CC}">
                <c16:uniqueId val="{0000002F-9160-41BA-81CC-0FDDE04FF4BE}"/>
              </c:ext>
            </c:extLst>
          </c:dPt>
          <c:dPt>
            <c:idx val="7"/>
            <c:bubble3D val="0"/>
            <c:spPr>
              <a:solidFill>
                <a:schemeClr val="accent1">
                  <a:tint val="46000"/>
                </a:schemeClr>
              </a:solidFill>
              <a:ln w="19050">
                <a:solidFill>
                  <a:schemeClr val="lt1"/>
                </a:solidFill>
              </a:ln>
              <a:effectLst/>
            </c:spPr>
            <c:extLst>
              <c:ext xmlns:c16="http://schemas.microsoft.com/office/drawing/2014/chart" uri="{C3380CC4-5D6E-409C-BE32-E72D297353CC}">
                <c16:uniqueId val="{00000031-9160-41BA-81CC-0FDDE04FF4BE}"/>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Calibri" panose="020F0502020204030204" pitchFamily="34" charset="0"/>
                    <a:ea typeface="+mn-ea"/>
                    <a:cs typeface="Calibri" panose="020F0502020204030204"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Sheet1!$B$1:$I$1</c:f>
              <c:strCache>
                <c:ptCount val="7"/>
                <c:pt idx="0">
                  <c:v>Marketing/sales</c:v>
                </c:pt>
                <c:pt idx="1">
                  <c:v>operations and process management</c:v>
                </c:pt>
                <c:pt idx="2">
                  <c:v>corporate strategy</c:v>
                </c:pt>
                <c:pt idx="3">
                  <c:v>IT strategy</c:v>
                </c:pt>
                <c:pt idx="4">
                  <c:v>Benefits/actuarial</c:v>
                </c:pt>
                <c:pt idx="5">
                  <c:v>Organizational design</c:v>
                </c:pt>
                <c:pt idx="6">
                  <c:v>Financial</c:v>
                </c:pt>
              </c:strCache>
            </c:strRef>
          </c:cat>
          <c:val>
            <c:numRef>
              <c:f>Sheet1!$B$4:$I$4</c:f>
              <c:numCache>
                <c:formatCode>General</c:formatCode>
                <c:ptCount val="8"/>
              </c:numCache>
            </c:numRef>
          </c:val>
          <c:extLst>
            <c:ext xmlns:c16="http://schemas.microsoft.com/office/drawing/2014/chart" uri="{C3380CC4-5D6E-409C-BE32-E72D297353CC}">
              <c16:uniqueId val="{00000032-9160-41BA-81CC-0FDDE04FF4B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zero"/>
    <c:showDLblsOverMax val="0"/>
  </c:chart>
  <c:spPr>
    <a:noFill/>
    <a:ln w="6350">
      <a:noFill/>
    </a:ln>
    <a:effectLst/>
  </c:spPr>
  <c:txPr>
    <a:bodyPr/>
    <a:lstStyle/>
    <a:p>
      <a:pPr>
        <a:defRPr>
          <a:solidFill>
            <a:schemeClr val="bg1"/>
          </a:solidFill>
          <a:latin typeface="Calibri" panose="020F0502020204030204" pitchFamily="34" charset="0"/>
          <a:cs typeface="Calibri" panose="020F050202020403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5867207403707"/>
          <c:y val="6.3469164564215905E-2"/>
          <c:w val="0.81693227967803905"/>
          <c:h val="0.81640627928264797"/>
        </c:manualLayout>
      </c:layout>
      <c:scatterChart>
        <c:scatterStyle val="lineMarker"/>
        <c:varyColors val="0"/>
        <c:ser>
          <c:idx val="0"/>
          <c:order val="0"/>
          <c:spPr>
            <a:ln w="28575">
              <a:noFill/>
            </a:ln>
          </c:spPr>
          <c:xVal>
            <c:numRef>
              <c:f>'Q4 2000 -ratios'!$I$25:$J$25</c:f>
              <c:numCache>
                <c:formatCode>0</c:formatCode>
                <c:ptCount val="2"/>
                <c:pt idx="0">
                  <c:v>6.9970810993047303</c:v>
                </c:pt>
                <c:pt idx="1">
                  <c:v>4.94119652292484</c:v>
                </c:pt>
              </c:numCache>
            </c:numRef>
          </c:xVal>
          <c:yVal>
            <c:numRef>
              <c:f>'Q4 2000 -ratios'!$I$26:$J$26</c:f>
              <c:numCache>
                <c:formatCode>General</c:formatCode>
                <c:ptCount val="2"/>
                <c:pt idx="0">
                  <c:v>0.121090448013525</c:v>
                </c:pt>
                <c:pt idx="1">
                  <c:v>0.183787512935495</c:v>
                </c:pt>
              </c:numCache>
            </c:numRef>
          </c:yVal>
          <c:smooth val="0"/>
          <c:extLst>
            <c:ext xmlns:c16="http://schemas.microsoft.com/office/drawing/2014/chart" uri="{C3380CC4-5D6E-409C-BE32-E72D297353CC}">
              <c16:uniqueId val="{00000000-B119-4A01-B632-7C1A8CF68FE1}"/>
            </c:ext>
          </c:extLst>
        </c:ser>
        <c:dLbls>
          <c:showLegendKey val="0"/>
          <c:showVal val="0"/>
          <c:showCatName val="0"/>
          <c:showSerName val="0"/>
          <c:showPercent val="0"/>
          <c:showBubbleSize val="0"/>
        </c:dLbls>
        <c:axId val="-2038844672"/>
        <c:axId val="-2038841824"/>
      </c:scatterChart>
      <c:valAx>
        <c:axId val="-2038844672"/>
        <c:scaling>
          <c:orientation val="minMax"/>
          <c:max val="10"/>
        </c:scaling>
        <c:delete val="0"/>
        <c:axPos val="b"/>
        <c:numFmt formatCode="0" sourceLinked="1"/>
        <c:majorTickMark val="out"/>
        <c:minorTickMark val="none"/>
        <c:tickLblPos val="nextTo"/>
        <c:crossAx val="-2038841824"/>
        <c:crosses val="autoZero"/>
        <c:crossBetween val="midCat"/>
      </c:valAx>
      <c:valAx>
        <c:axId val="-2038841824"/>
        <c:scaling>
          <c:orientation val="minMax"/>
          <c:max val="0.25"/>
          <c:min val="0"/>
        </c:scaling>
        <c:delete val="0"/>
        <c:axPos val="l"/>
        <c:majorGridlines/>
        <c:numFmt formatCode="General" sourceLinked="1"/>
        <c:majorTickMark val="out"/>
        <c:minorTickMark val="none"/>
        <c:tickLblPos val="nextTo"/>
        <c:crossAx val="-2038844672"/>
        <c:crosses val="autoZero"/>
        <c:crossBetween val="midCat"/>
        <c:majorUnit val="0.05"/>
      </c:valAx>
    </c:plotArea>
    <c:plotVisOnly val="1"/>
    <c:dispBlanksAs val="gap"/>
    <c:showDLblsOverMax val="0"/>
  </c:chart>
  <c:txPr>
    <a:bodyPr/>
    <a:lstStyle/>
    <a:p>
      <a:pPr>
        <a:defRPr sz="1400">
          <a:latin typeface="Calibri" panose="020F0502020204030204" pitchFamily="34" charset="0"/>
          <a:cs typeface="Calibri" panose="020F0502020204030204" pitchFamily="34" charset="0"/>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4"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4"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emf"/><Relationship Id="rId4"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drawing1.xml><?xml version="1.0" encoding="utf-8"?>
<c:userShapes xmlns:c="http://schemas.openxmlformats.org/drawingml/2006/chart">
  <cdr:relSizeAnchor xmlns:cdr="http://schemas.openxmlformats.org/drawingml/2006/chartDrawing">
    <cdr:from>
      <cdr:x>0.4579</cdr:x>
      <cdr:y>0.12578</cdr:y>
    </cdr:from>
    <cdr:to>
      <cdr:x>0.62721</cdr:x>
      <cdr:y>0.20499</cdr:y>
    </cdr:to>
    <cdr:sp macro="" textlink="">
      <cdr:nvSpPr>
        <cdr:cNvPr id="5" name="TextBox 4"/>
        <cdr:cNvSpPr txBox="1"/>
      </cdr:nvSpPr>
      <cdr:spPr>
        <a:xfrm xmlns:a="http://schemas.openxmlformats.org/drawingml/2006/main">
          <a:off x="2508800" y="434009"/>
          <a:ext cx="927641" cy="27331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200" dirty="0"/>
            <a:t>Alaska</a:t>
          </a:r>
        </a:p>
      </cdr:txBody>
    </cdr:sp>
  </cdr:relSizeAnchor>
  <cdr:relSizeAnchor xmlns:cdr="http://schemas.openxmlformats.org/drawingml/2006/chartDrawing">
    <cdr:from>
      <cdr:x>0.71549</cdr:x>
      <cdr:y>0.45319</cdr:y>
    </cdr:from>
    <cdr:to>
      <cdr:x>0.88481</cdr:x>
      <cdr:y>0.5324</cdr:y>
    </cdr:to>
    <cdr:sp macro="" textlink="">
      <cdr:nvSpPr>
        <cdr:cNvPr id="6" name="TextBox 5"/>
        <cdr:cNvSpPr txBox="1"/>
      </cdr:nvSpPr>
      <cdr:spPr>
        <a:xfrm xmlns:a="http://schemas.openxmlformats.org/drawingml/2006/main">
          <a:off x="3920143" y="1563762"/>
          <a:ext cx="927696" cy="27331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200" dirty="0"/>
            <a:t>AmericaWest</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DF5182-A419-4E4F-9EFF-0DD2D74A5148}" type="slidenum">
              <a:rPr lang="en-US" smtClean="0"/>
              <a:t>‹#›</a:t>
            </a:fld>
            <a:endParaRPr lang="en-US" dirty="0"/>
          </a:p>
        </p:txBody>
      </p:sp>
    </p:spTree>
    <p:extLst>
      <p:ext uri="{BB962C8B-B14F-4D97-AF65-F5344CB8AC3E}">
        <p14:creationId xmlns:p14="http://schemas.microsoft.com/office/powerpoint/2010/main" val="112720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7/10/2019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 Apple, pamela Nicholson –enterprise rent a car Lowel mcadam Verizon</a:t>
            </a:r>
          </a:p>
        </p:txBody>
      </p:sp>
      <p:sp>
        <p:nvSpPr>
          <p:cNvPr id="4" name="Slide Number Placeholder 3"/>
          <p:cNvSpPr>
            <a:spLocks noGrp="1"/>
          </p:cNvSpPr>
          <p:nvPr>
            <p:ph type="sldNum" sz="quarter" idx="10"/>
          </p:nvPr>
        </p:nvSpPr>
        <p:spPr/>
        <p:txBody>
          <a:bodyPr/>
          <a:lstStyle/>
          <a:p>
            <a:pPr>
              <a:defRPr/>
            </a:pPr>
            <a:fld id="{37DEE858-91C8-464D-B137-5C6E8425AC67}" type="slidenum">
              <a:rPr lang="en-US" smtClean="0"/>
              <a:pPr>
                <a:defRPr/>
              </a:pPr>
              <a:t>14</a:t>
            </a:fld>
            <a:endParaRPr lang="en-US" dirty="0"/>
          </a:p>
        </p:txBody>
      </p:sp>
    </p:spTree>
    <p:extLst>
      <p:ext uri="{BB962C8B-B14F-4D97-AF65-F5344CB8AC3E}">
        <p14:creationId xmlns:p14="http://schemas.microsoft.com/office/powerpoint/2010/main" val="3276568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ltLang="en-US" dirty="0"/>
              <a:t>Copyright ©2011 @MBPF: Principles of Operations Management</a:t>
            </a:r>
          </a:p>
        </p:txBody>
      </p:sp>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1443" name="Slide Number Placeholder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339">
              <a:defRPr sz="2400">
                <a:solidFill>
                  <a:schemeClr val="tx1"/>
                </a:solidFill>
                <a:latin typeface="Times New Roman" panose="02020603050405020304" pitchFamily="18" charset="0"/>
                <a:cs typeface="Arial" panose="020B0604020202020204" pitchFamily="34" charset="0"/>
              </a:defRPr>
            </a:lvl1pPr>
            <a:lvl2pPr marL="744064" indent="-286179" defTabSz="952339">
              <a:defRPr sz="2400">
                <a:solidFill>
                  <a:schemeClr val="tx1"/>
                </a:solidFill>
                <a:latin typeface="Times New Roman" panose="02020603050405020304" pitchFamily="18" charset="0"/>
                <a:cs typeface="Arial" panose="020B0604020202020204" pitchFamily="34" charset="0"/>
              </a:defRPr>
            </a:lvl2pPr>
            <a:lvl3pPr marL="1144715" indent="-228943" defTabSz="952339">
              <a:defRPr sz="2400">
                <a:solidFill>
                  <a:schemeClr val="tx1"/>
                </a:solidFill>
                <a:latin typeface="Times New Roman" panose="02020603050405020304" pitchFamily="18" charset="0"/>
                <a:cs typeface="Arial" panose="020B0604020202020204" pitchFamily="34" charset="0"/>
              </a:defRPr>
            </a:lvl3pPr>
            <a:lvl4pPr marL="1602600" indent="-228943" defTabSz="952339">
              <a:defRPr sz="2400">
                <a:solidFill>
                  <a:schemeClr val="tx1"/>
                </a:solidFill>
                <a:latin typeface="Times New Roman" panose="02020603050405020304" pitchFamily="18" charset="0"/>
                <a:cs typeface="Arial" panose="020B0604020202020204" pitchFamily="34" charset="0"/>
              </a:defRPr>
            </a:lvl4pPr>
            <a:lvl5pPr marL="2060486" indent="-228943" defTabSz="952339">
              <a:defRPr sz="2400">
                <a:solidFill>
                  <a:schemeClr val="tx1"/>
                </a:solidFill>
                <a:latin typeface="Times New Roman" panose="02020603050405020304" pitchFamily="18" charset="0"/>
                <a:cs typeface="Arial" panose="020B0604020202020204" pitchFamily="34" charset="0"/>
              </a:defRPr>
            </a:lvl5pPr>
            <a:lvl6pPr marL="2518372" indent="-228943" defTabSz="952339"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6258" indent="-228943" defTabSz="952339"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34144" indent="-228943" defTabSz="952339"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92029" indent="-228943" defTabSz="952339"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2CB27AEB-60E6-4A83-B8FE-DB9EA31AE174}" type="slidenum">
              <a:rPr lang="en-US" altLang="en-US" sz="1000"/>
              <a:pPr/>
              <a:t>58</a:t>
            </a:fld>
            <a:endParaRPr lang="en-US" altLang="en-US" sz="1000" dirty="0"/>
          </a:p>
        </p:txBody>
      </p:sp>
      <p:sp>
        <p:nvSpPr>
          <p:cNvPr id="61444" name="Footer Placeholder 6"/>
          <p:cNvSpPr txBox="1">
            <a:spLocks noGrp="1"/>
          </p:cNvSpPr>
          <p:nvPr/>
        </p:nvSpPr>
        <p:spPr bwMode="auto">
          <a:xfrm>
            <a:off x="-3180" y="9132664"/>
            <a:ext cx="3179172" cy="48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23" tIns="0" rIns="19823" bIns="0" anchor="b"/>
          <a:lstStyle>
            <a:lvl1pPr defTabSz="987425">
              <a:defRPr sz="2400">
                <a:solidFill>
                  <a:schemeClr val="tx1"/>
                </a:solidFill>
                <a:latin typeface="Times New Roman" panose="02020603050405020304" pitchFamily="18" charset="0"/>
                <a:cs typeface="Arial" panose="020B0604020202020204" pitchFamily="34" charset="0"/>
              </a:defRPr>
            </a:lvl1pPr>
            <a:lvl2pPr marL="742950" indent="-285750" defTabSz="987425">
              <a:defRPr sz="2400">
                <a:solidFill>
                  <a:schemeClr val="tx1"/>
                </a:solidFill>
                <a:latin typeface="Times New Roman" panose="02020603050405020304" pitchFamily="18" charset="0"/>
                <a:cs typeface="Arial" panose="020B0604020202020204" pitchFamily="34" charset="0"/>
              </a:defRPr>
            </a:lvl2pPr>
            <a:lvl3pPr marL="1143000" indent="-228600" defTabSz="987425">
              <a:defRPr sz="2400">
                <a:solidFill>
                  <a:schemeClr val="tx1"/>
                </a:solidFill>
                <a:latin typeface="Times New Roman" panose="02020603050405020304" pitchFamily="18" charset="0"/>
                <a:cs typeface="Arial" panose="020B0604020202020204" pitchFamily="34" charset="0"/>
              </a:defRPr>
            </a:lvl3pPr>
            <a:lvl4pPr marL="1600200" indent="-228600" defTabSz="987425">
              <a:defRPr sz="2400">
                <a:solidFill>
                  <a:schemeClr val="tx1"/>
                </a:solidFill>
                <a:latin typeface="Times New Roman" panose="02020603050405020304" pitchFamily="18" charset="0"/>
                <a:cs typeface="Arial" panose="020B0604020202020204" pitchFamily="34" charset="0"/>
              </a:defRPr>
            </a:lvl4pPr>
            <a:lvl5pPr marL="2057400" indent="-228600" defTabSz="987425">
              <a:defRPr sz="2400">
                <a:solidFill>
                  <a:schemeClr val="tx1"/>
                </a:solidFill>
                <a:latin typeface="Times New Roman" panose="02020603050405020304" pitchFamily="18" charset="0"/>
                <a:cs typeface="Arial" panose="020B0604020202020204" pitchFamily="34" charset="0"/>
              </a:defRPr>
            </a:lvl5pPr>
            <a:lvl6pPr marL="2514600" indent="-228600" defTabSz="987425"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defTabSz="987425"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defTabSz="987425"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defTabSz="987425"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0" hangingPunct="0"/>
            <a:r>
              <a:rPr lang="en-US" altLang="en-US" sz="1000" i="1" dirty="0"/>
              <a:t>@MBPF: Principles of Operations Management</a:t>
            </a:r>
          </a:p>
        </p:txBody>
      </p:sp>
    </p:spTree>
    <p:extLst>
      <p:ext uri="{BB962C8B-B14F-4D97-AF65-F5344CB8AC3E}">
        <p14:creationId xmlns:p14="http://schemas.microsoft.com/office/powerpoint/2010/main" val="2169457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r>
              <a:rPr lang="en-US" altLang="en-US" dirty="0"/>
              <a:t>Copyright ©2011 @MBPF: Principles of Operations Management</a:t>
            </a:r>
          </a:p>
        </p:txBody>
      </p:sp>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MOI: 11809/62282 *12 = 2.275 months = 5.27 times/year</a:t>
            </a:r>
          </a:p>
          <a:p>
            <a:r>
              <a:rPr lang="en-US" altLang="en-US" dirty="0"/>
              <a:t>43046/361256*12 = 1.43 months = 8.7 times/year</a:t>
            </a:r>
          </a:p>
          <a:p>
            <a:endParaRPr lang="en-US" altLang="en-US" dirty="0"/>
          </a:p>
          <a:p>
            <a:r>
              <a:rPr lang="en-US" altLang="en-US" dirty="0"/>
              <a:t>If Wal-Mart carried 2.27 months of inventory, </a:t>
            </a:r>
          </a:p>
          <a:p>
            <a:r>
              <a:rPr lang="en-US" altLang="en-US" dirty="0"/>
              <a:t>	</a:t>
            </a:r>
            <a:r>
              <a:rPr lang="en-US" altLang="en-US" dirty="0">
                <a:solidFill>
                  <a:schemeClr val="accent2"/>
                </a:solidFill>
              </a:rPr>
              <a:t>I = RT 361256*11809/62282= $68496</a:t>
            </a:r>
          </a:p>
          <a:p>
            <a:r>
              <a:rPr lang="en-US" altLang="en-US" dirty="0"/>
              <a:t>it would have about $39 billion extra in inventory</a:t>
            </a:r>
          </a:p>
          <a:p>
            <a:endParaRPr lang="en-US" altLang="en-US" dirty="0"/>
          </a:p>
        </p:txBody>
      </p:sp>
      <p:sp>
        <p:nvSpPr>
          <p:cNvPr id="61443" name="Slide Number Placeholder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339">
              <a:defRPr sz="2400">
                <a:solidFill>
                  <a:schemeClr val="tx1"/>
                </a:solidFill>
                <a:latin typeface="Times New Roman" panose="02020603050405020304" pitchFamily="18" charset="0"/>
                <a:cs typeface="Arial" panose="020B0604020202020204" pitchFamily="34" charset="0"/>
              </a:defRPr>
            </a:lvl1pPr>
            <a:lvl2pPr marL="744064" indent="-286179" defTabSz="952339">
              <a:defRPr sz="2400">
                <a:solidFill>
                  <a:schemeClr val="tx1"/>
                </a:solidFill>
                <a:latin typeface="Times New Roman" panose="02020603050405020304" pitchFamily="18" charset="0"/>
                <a:cs typeface="Arial" panose="020B0604020202020204" pitchFamily="34" charset="0"/>
              </a:defRPr>
            </a:lvl2pPr>
            <a:lvl3pPr marL="1144715" indent="-228943" defTabSz="952339">
              <a:defRPr sz="2400">
                <a:solidFill>
                  <a:schemeClr val="tx1"/>
                </a:solidFill>
                <a:latin typeface="Times New Roman" panose="02020603050405020304" pitchFamily="18" charset="0"/>
                <a:cs typeface="Arial" panose="020B0604020202020204" pitchFamily="34" charset="0"/>
              </a:defRPr>
            </a:lvl3pPr>
            <a:lvl4pPr marL="1602600" indent="-228943" defTabSz="952339">
              <a:defRPr sz="2400">
                <a:solidFill>
                  <a:schemeClr val="tx1"/>
                </a:solidFill>
                <a:latin typeface="Times New Roman" panose="02020603050405020304" pitchFamily="18" charset="0"/>
                <a:cs typeface="Arial" panose="020B0604020202020204" pitchFamily="34" charset="0"/>
              </a:defRPr>
            </a:lvl4pPr>
            <a:lvl5pPr marL="2060486" indent="-228943" defTabSz="952339">
              <a:defRPr sz="2400">
                <a:solidFill>
                  <a:schemeClr val="tx1"/>
                </a:solidFill>
                <a:latin typeface="Times New Roman" panose="02020603050405020304" pitchFamily="18" charset="0"/>
                <a:cs typeface="Arial" panose="020B0604020202020204" pitchFamily="34" charset="0"/>
              </a:defRPr>
            </a:lvl5pPr>
            <a:lvl6pPr marL="2518372" indent="-228943" defTabSz="952339"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6258" indent="-228943" defTabSz="952339"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34144" indent="-228943" defTabSz="952339"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92029" indent="-228943" defTabSz="952339"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2CB27AEB-60E6-4A83-B8FE-DB9EA31AE174}" type="slidenum">
              <a:rPr lang="en-US" altLang="en-US" sz="1000"/>
              <a:pPr/>
              <a:t>59</a:t>
            </a:fld>
            <a:endParaRPr lang="en-US" altLang="en-US" sz="1000" dirty="0"/>
          </a:p>
        </p:txBody>
      </p:sp>
      <p:sp>
        <p:nvSpPr>
          <p:cNvPr id="61444" name="Footer Placeholder 6"/>
          <p:cNvSpPr txBox="1">
            <a:spLocks noGrp="1"/>
          </p:cNvSpPr>
          <p:nvPr/>
        </p:nvSpPr>
        <p:spPr bwMode="auto">
          <a:xfrm>
            <a:off x="-3180" y="9132664"/>
            <a:ext cx="3179172" cy="48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823" tIns="0" rIns="19823" bIns="0" anchor="b"/>
          <a:lstStyle>
            <a:lvl1pPr defTabSz="987425">
              <a:defRPr sz="2400">
                <a:solidFill>
                  <a:schemeClr val="tx1"/>
                </a:solidFill>
                <a:latin typeface="Times New Roman" panose="02020603050405020304" pitchFamily="18" charset="0"/>
                <a:cs typeface="Arial" panose="020B0604020202020204" pitchFamily="34" charset="0"/>
              </a:defRPr>
            </a:lvl1pPr>
            <a:lvl2pPr marL="742950" indent="-285750" defTabSz="987425">
              <a:defRPr sz="2400">
                <a:solidFill>
                  <a:schemeClr val="tx1"/>
                </a:solidFill>
                <a:latin typeface="Times New Roman" panose="02020603050405020304" pitchFamily="18" charset="0"/>
                <a:cs typeface="Arial" panose="020B0604020202020204" pitchFamily="34" charset="0"/>
              </a:defRPr>
            </a:lvl2pPr>
            <a:lvl3pPr marL="1143000" indent="-228600" defTabSz="987425">
              <a:defRPr sz="2400">
                <a:solidFill>
                  <a:schemeClr val="tx1"/>
                </a:solidFill>
                <a:latin typeface="Times New Roman" panose="02020603050405020304" pitchFamily="18" charset="0"/>
                <a:cs typeface="Arial" panose="020B0604020202020204" pitchFamily="34" charset="0"/>
              </a:defRPr>
            </a:lvl3pPr>
            <a:lvl4pPr marL="1600200" indent="-228600" defTabSz="987425">
              <a:defRPr sz="2400">
                <a:solidFill>
                  <a:schemeClr val="tx1"/>
                </a:solidFill>
                <a:latin typeface="Times New Roman" panose="02020603050405020304" pitchFamily="18" charset="0"/>
                <a:cs typeface="Arial" panose="020B0604020202020204" pitchFamily="34" charset="0"/>
              </a:defRPr>
            </a:lvl4pPr>
            <a:lvl5pPr marL="2057400" indent="-228600" defTabSz="987425">
              <a:defRPr sz="2400">
                <a:solidFill>
                  <a:schemeClr val="tx1"/>
                </a:solidFill>
                <a:latin typeface="Times New Roman" panose="02020603050405020304" pitchFamily="18" charset="0"/>
                <a:cs typeface="Arial" panose="020B0604020202020204" pitchFamily="34" charset="0"/>
              </a:defRPr>
            </a:lvl5pPr>
            <a:lvl6pPr marL="2514600" indent="-228600" defTabSz="987425"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defTabSz="987425"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defTabSz="987425"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defTabSz="987425"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0" hangingPunct="0"/>
            <a:r>
              <a:rPr lang="en-US" altLang="en-US" sz="1000" i="1" dirty="0"/>
              <a:t>@MBPF: Principles of Operations Management</a:t>
            </a:r>
          </a:p>
        </p:txBody>
      </p:sp>
    </p:spTree>
    <p:extLst>
      <p:ext uri="{BB962C8B-B14F-4D97-AF65-F5344CB8AC3E}">
        <p14:creationId xmlns:p14="http://schemas.microsoft.com/office/powerpoint/2010/main" val="3400842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Tahoma" panose="020B0604030504040204" pitchFamily="34" charset="0"/>
              </a:defRPr>
            </a:lvl1pPr>
            <a:lvl2pPr marL="742950" indent="-285750" defTabSz="966788" eaLnBrk="0" hangingPunct="0">
              <a:defRPr sz="2400">
                <a:solidFill>
                  <a:schemeClr val="tx1"/>
                </a:solidFill>
                <a:latin typeface="Tahoma" panose="020B0604030504040204" pitchFamily="34" charset="0"/>
              </a:defRPr>
            </a:lvl2pPr>
            <a:lvl3pPr marL="1143000" indent="-228600" defTabSz="966788" eaLnBrk="0" hangingPunct="0">
              <a:defRPr sz="2400">
                <a:solidFill>
                  <a:schemeClr val="tx1"/>
                </a:solidFill>
                <a:latin typeface="Tahoma" panose="020B0604030504040204" pitchFamily="34" charset="0"/>
              </a:defRPr>
            </a:lvl3pPr>
            <a:lvl4pPr marL="1600200" indent="-228600" defTabSz="966788" eaLnBrk="0" hangingPunct="0">
              <a:defRPr sz="2400">
                <a:solidFill>
                  <a:schemeClr val="tx1"/>
                </a:solidFill>
                <a:latin typeface="Tahoma" panose="020B0604030504040204" pitchFamily="34" charset="0"/>
              </a:defRPr>
            </a:lvl4pPr>
            <a:lvl5pPr marL="2057400" indent="-228600" defTabSz="966788" eaLnBrk="0" hangingPunct="0">
              <a:defRPr sz="2400">
                <a:solidFill>
                  <a:schemeClr val="tx1"/>
                </a:solidFill>
                <a:latin typeface="Tahoma" panose="020B0604030504040204" pitchFamily="34" charset="0"/>
              </a:defRPr>
            </a:lvl5pPr>
            <a:lvl6pPr marL="2514600" indent="-228600" defTabSz="966788"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66788"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66788"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66788"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E24E3720-FDFE-4FF9-B744-EDE6AB455C50}" type="slidenum">
              <a:rPr lang="en-US" altLang="en-US" sz="1300"/>
              <a:pPr eaLnBrk="1" hangingPunct="1"/>
              <a:t>60</a:t>
            </a:fld>
            <a:endParaRPr lang="en-US" altLang="en-US" sz="1300" dirty="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312660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Tahoma" panose="020B0604030504040204" pitchFamily="34" charset="0"/>
              </a:defRPr>
            </a:lvl1pPr>
            <a:lvl2pPr marL="742950" indent="-285750" defTabSz="966788" eaLnBrk="0" hangingPunct="0">
              <a:defRPr sz="2400">
                <a:solidFill>
                  <a:schemeClr val="tx1"/>
                </a:solidFill>
                <a:latin typeface="Tahoma" panose="020B0604030504040204" pitchFamily="34" charset="0"/>
              </a:defRPr>
            </a:lvl2pPr>
            <a:lvl3pPr marL="1143000" indent="-228600" defTabSz="966788" eaLnBrk="0" hangingPunct="0">
              <a:defRPr sz="2400">
                <a:solidFill>
                  <a:schemeClr val="tx1"/>
                </a:solidFill>
                <a:latin typeface="Tahoma" panose="020B0604030504040204" pitchFamily="34" charset="0"/>
              </a:defRPr>
            </a:lvl3pPr>
            <a:lvl4pPr marL="1600200" indent="-228600" defTabSz="966788" eaLnBrk="0" hangingPunct="0">
              <a:defRPr sz="2400">
                <a:solidFill>
                  <a:schemeClr val="tx1"/>
                </a:solidFill>
                <a:latin typeface="Tahoma" panose="020B0604030504040204" pitchFamily="34" charset="0"/>
              </a:defRPr>
            </a:lvl4pPr>
            <a:lvl5pPr marL="2057400" indent="-228600" defTabSz="966788" eaLnBrk="0" hangingPunct="0">
              <a:defRPr sz="2400">
                <a:solidFill>
                  <a:schemeClr val="tx1"/>
                </a:solidFill>
                <a:latin typeface="Tahoma" panose="020B0604030504040204" pitchFamily="34" charset="0"/>
              </a:defRPr>
            </a:lvl5pPr>
            <a:lvl6pPr marL="2514600" indent="-228600" defTabSz="966788"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66788"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66788"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66788"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622C833A-64FE-4D04-B4A1-9B1513F27FA6}" type="slidenum">
              <a:rPr lang="en-US" altLang="en-US" sz="1300"/>
              <a:pPr eaLnBrk="1" hangingPunct="1"/>
              <a:t>61</a:t>
            </a:fld>
            <a:endParaRPr lang="en-US" altLang="en-US" sz="1300" dirty="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xfrm>
            <a:off x="731838" y="4560888"/>
            <a:ext cx="5851525"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967100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16</a:t>
            </a:fld>
            <a:endParaRPr lang="en-US" dirty="0"/>
          </a:p>
        </p:txBody>
      </p:sp>
    </p:spTree>
    <p:extLst>
      <p:ext uri="{BB962C8B-B14F-4D97-AF65-F5344CB8AC3E}">
        <p14:creationId xmlns:p14="http://schemas.microsoft.com/office/powerpoint/2010/main" val="2163086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xfrm>
            <a:off x="975360" y="4560570"/>
            <a:ext cx="5364480" cy="4320540"/>
          </a:xfrm>
          <a:noFill/>
          <a:ln/>
        </p:spPr>
        <p:txBody>
          <a:bodyPr/>
          <a:lstStyle/>
          <a:p>
            <a:pPr eaLnBrk="1" hangingPunct="1"/>
            <a:endParaRPr lang="en-US" dirty="0"/>
          </a:p>
        </p:txBody>
      </p:sp>
    </p:spTree>
    <p:extLst>
      <p:ext uri="{BB962C8B-B14F-4D97-AF65-F5344CB8AC3E}">
        <p14:creationId xmlns:p14="http://schemas.microsoft.com/office/powerpoint/2010/main" val="305478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xfrm>
            <a:off x="975360" y="4560570"/>
            <a:ext cx="5364480" cy="4320540"/>
          </a:xfrm>
          <a:noFill/>
          <a:ln/>
        </p:spPr>
        <p:txBody>
          <a:bodyPr/>
          <a:lstStyle/>
          <a:p>
            <a:pPr eaLnBrk="1" hangingPunct="1"/>
            <a:endParaRPr lang="en-US" dirty="0"/>
          </a:p>
        </p:txBody>
      </p:sp>
    </p:spTree>
    <p:extLst>
      <p:ext uri="{BB962C8B-B14F-4D97-AF65-F5344CB8AC3E}">
        <p14:creationId xmlns:p14="http://schemas.microsoft.com/office/powerpoint/2010/main" val="117818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8906">
              <a:defRPr sz="2400">
                <a:solidFill>
                  <a:schemeClr val="tx1"/>
                </a:solidFill>
                <a:latin typeface="Times New Roman" panose="02020603050405020304" pitchFamily="18" charset="0"/>
                <a:cs typeface="Arial" panose="020B0604020202020204" pitchFamily="34" charset="0"/>
              </a:defRPr>
            </a:lvl1pPr>
            <a:lvl2pPr marL="744064" indent="-286179" defTabSz="988906">
              <a:defRPr sz="2400">
                <a:solidFill>
                  <a:schemeClr val="tx1"/>
                </a:solidFill>
                <a:latin typeface="Times New Roman" panose="02020603050405020304" pitchFamily="18" charset="0"/>
                <a:cs typeface="Arial" panose="020B0604020202020204" pitchFamily="34" charset="0"/>
              </a:defRPr>
            </a:lvl2pPr>
            <a:lvl3pPr marL="1144715" indent="-228943" defTabSz="988906">
              <a:defRPr sz="2400">
                <a:solidFill>
                  <a:schemeClr val="tx1"/>
                </a:solidFill>
                <a:latin typeface="Times New Roman" panose="02020603050405020304" pitchFamily="18" charset="0"/>
                <a:cs typeface="Arial" panose="020B0604020202020204" pitchFamily="34" charset="0"/>
              </a:defRPr>
            </a:lvl3pPr>
            <a:lvl4pPr marL="1602600" indent="-228943" defTabSz="988906">
              <a:defRPr sz="2400">
                <a:solidFill>
                  <a:schemeClr val="tx1"/>
                </a:solidFill>
                <a:latin typeface="Times New Roman" panose="02020603050405020304" pitchFamily="18" charset="0"/>
                <a:cs typeface="Arial" panose="020B0604020202020204" pitchFamily="34" charset="0"/>
              </a:defRPr>
            </a:lvl4pPr>
            <a:lvl5pPr marL="2060486" indent="-228943" defTabSz="988906">
              <a:defRPr sz="2400">
                <a:solidFill>
                  <a:schemeClr val="tx1"/>
                </a:solidFill>
                <a:latin typeface="Times New Roman" panose="02020603050405020304" pitchFamily="18" charset="0"/>
                <a:cs typeface="Arial" panose="020B0604020202020204" pitchFamily="34" charset="0"/>
              </a:defRPr>
            </a:lvl5pPr>
            <a:lvl6pPr marL="2518372"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6258"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34144"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92029"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000" dirty="0"/>
              <a:t>Chapter 2</a:t>
            </a:r>
          </a:p>
        </p:txBody>
      </p:sp>
      <p:sp>
        <p:nvSpPr>
          <p:cNvPr id="765954" name="Rectangle 2"/>
          <p:cNvSpPr>
            <a:spLocks noGrp="1" noRot="1" noChangeAspect="1" noChangeArrowheads="1" noTextEdit="1"/>
          </p:cNvSpPr>
          <p:nvPr>
            <p:ph type="sldImg"/>
          </p:nvPr>
        </p:nvSpPr>
        <p:spPr>
          <a:xfrm>
            <a:off x="-171450" y="284163"/>
            <a:ext cx="7670800" cy="4316412"/>
          </a:xfrm>
          <a:ln/>
        </p:spPr>
      </p:sp>
      <p:sp>
        <p:nvSpPr>
          <p:cNvPr id="76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22442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8906">
              <a:defRPr sz="2400">
                <a:solidFill>
                  <a:schemeClr val="tx1"/>
                </a:solidFill>
                <a:latin typeface="Times New Roman" panose="02020603050405020304" pitchFamily="18" charset="0"/>
                <a:cs typeface="Arial" panose="020B0604020202020204" pitchFamily="34" charset="0"/>
              </a:defRPr>
            </a:lvl1pPr>
            <a:lvl2pPr marL="744064" indent="-286179" defTabSz="988906">
              <a:defRPr sz="2400">
                <a:solidFill>
                  <a:schemeClr val="tx1"/>
                </a:solidFill>
                <a:latin typeface="Times New Roman" panose="02020603050405020304" pitchFamily="18" charset="0"/>
                <a:cs typeface="Arial" panose="020B0604020202020204" pitchFamily="34" charset="0"/>
              </a:defRPr>
            </a:lvl2pPr>
            <a:lvl3pPr marL="1144715" indent="-228943" defTabSz="988906">
              <a:defRPr sz="2400">
                <a:solidFill>
                  <a:schemeClr val="tx1"/>
                </a:solidFill>
                <a:latin typeface="Times New Roman" panose="02020603050405020304" pitchFamily="18" charset="0"/>
                <a:cs typeface="Arial" panose="020B0604020202020204" pitchFamily="34" charset="0"/>
              </a:defRPr>
            </a:lvl3pPr>
            <a:lvl4pPr marL="1602600" indent="-228943" defTabSz="988906">
              <a:defRPr sz="2400">
                <a:solidFill>
                  <a:schemeClr val="tx1"/>
                </a:solidFill>
                <a:latin typeface="Times New Roman" panose="02020603050405020304" pitchFamily="18" charset="0"/>
                <a:cs typeface="Arial" panose="020B0604020202020204" pitchFamily="34" charset="0"/>
              </a:defRPr>
            </a:lvl4pPr>
            <a:lvl5pPr marL="2060486" indent="-228943" defTabSz="988906">
              <a:defRPr sz="2400">
                <a:solidFill>
                  <a:schemeClr val="tx1"/>
                </a:solidFill>
                <a:latin typeface="Times New Roman" panose="02020603050405020304" pitchFamily="18" charset="0"/>
                <a:cs typeface="Arial" panose="020B0604020202020204" pitchFamily="34" charset="0"/>
              </a:defRPr>
            </a:lvl5pPr>
            <a:lvl6pPr marL="2518372"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6258"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34144"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92029"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000" dirty="0"/>
              <a:t>Chapter 2</a:t>
            </a:r>
          </a:p>
        </p:txBody>
      </p:sp>
      <p:sp>
        <p:nvSpPr>
          <p:cNvPr id="765954" name="Rectangle 2"/>
          <p:cNvSpPr>
            <a:spLocks noGrp="1" noRot="1" noChangeAspect="1" noChangeArrowheads="1" noTextEdit="1"/>
          </p:cNvSpPr>
          <p:nvPr>
            <p:ph type="sldImg"/>
          </p:nvPr>
        </p:nvSpPr>
        <p:spPr>
          <a:xfrm>
            <a:off x="-171450" y="284163"/>
            <a:ext cx="7670800" cy="4316412"/>
          </a:xfrm>
          <a:ln/>
        </p:spPr>
      </p:sp>
      <p:sp>
        <p:nvSpPr>
          <p:cNvPr id="76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958270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8906">
              <a:defRPr sz="2400">
                <a:solidFill>
                  <a:schemeClr val="tx1"/>
                </a:solidFill>
                <a:latin typeface="Times New Roman" panose="02020603050405020304" pitchFamily="18" charset="0"/>
                <a:cs typeface="Arial" panose="020B0604020202020204" pitchFamily="34" charset="0"/>
              </a:defRPr>
            </a:lvl1pPr>
            <a:lvl2pPr marL="744064" indent="-286179" defTabSz="988906">
              <a:defRPr sz="2400">
                <a:solidFill>
                  <a:schemeClr val="tx1"/>
                </a:solidFill>
                <a:latin typeface="Times New Roman" panose="02020603050405020304" pitchFamily="18" charset="0"/>
                <a:cs typeface="Arial" panose="020B0604020202020204" pitchFamily="34" charset="0"/>
              </a:defRPr>
            </a:lvl2pPr>
            <a:lvl3pPr marL="1144715" indent="-228943" defTabSz="988906">
              <a:defRPr sz="2400">
                <a:solidFill>
                  <a:schemeClr val="tx1"/>
                </a:solidFill>
                <a:latin typeface="Times New Roman" panose="02020603050405020304" pitchFamily="18" charset="0"/>
                <a:cs typeface="Arial" panose="020B0604020202020204" pitchFamily="34" charset="0"/>
              </a:defRPr>
            </a:lvl3pPr>
            <a:lvl4pPr marL="1602600" indent="-228943" defTabSz="988906">
              <a:defRPr sz="2400">
                <a:solidFill>
                  <a:schemeClr val="tx1"/>
                </a:solidFill>
                <a:latin typeface="Times New Roman" panose="02020603050405020304" pitchFamily="18" charset="0"/>
                <a:cs typeface="Arial" panose="020B0604020202020204" pitchFamily="34" charset="0"/>
              </a:defRPr>
            </a:lvl4pPr>
            <a:lvl5pPr marL="2060486" indent="-228943" defTabSz="988906">
              <a:defRPr sz="2400">
                <a:solidFill>
                  <a:schemeClr val="tx1"/>
                </a:solidFill>
                <a:latin typeface="Times New Roman" panose="02020603050405020304" pitchFamily="18" charset="0"/>
                <a:cs typeface="Arial" panose="020B0604020202020204" pitchFamily="34" charset="0"/>
              </a:defRPr>
            </a:lvl5pPr>
            <a:lvl6pPr marL="2518372"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6258"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34144"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92029" indent="-228943" defTabSz="988906"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000" dirty="0"/>
              <a:t>Chapter 2</a:t>
            </a:r>
          </a:p>
        </p:txBody>
      </p:sp>
      <p:sp>
        <p:nvSpPr>
          <p:cNvPr id="758786" name="Rectangle 2"/>
          <p:cNvSpPr>
            <a:spLocks noGrp="1" noRot="1" noChangeAspect="1" noChangeArrowheads="1" noTextEdit="1"/>
          </p:cNvSpPr>
          <p:nvPr>
            <p:ph type="sldImg"/>
          </p:nvPr>
        </p:nvSpPr>
        <p:spPr>
          <a:xfrm>
            <a:off x="-171450" y="284163"/>
            <a:ext cx="7670800" cy="4316412"/>
          </a:xfrm>
          <a:ln/>
        </p:spPr>
      </p:sp>
      <p:sp>
        <p:nvSpPr>
          <p:cNvPr id="75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25" tIns="47612" rIns="95225" bIns="47612"/>
          <a:lstStyle/>
          <a:p>
            <a:r>
              <a:rPr lang="en-US" altLang="en-US" dirty="0"/>
              <a:t>Price Quality Variety </a:t>
            </a:r>
          </a:p>
        </p:txBody>
      </p:sp>
    </p:spTree>
    <p:extLst>
      <p:ext uri="{BB962C8B-B14F-4D97-AF65-F5344CB8AC3E}">
        <p14:creationId xmlns:p14="http://schemas.microsoft.com/office/powerpoint/2010/main" val="1976616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4"/>
          <p:cNvSpPr>
            <a:spLocks noGrp="1" noChangeArrowheads="1"/>
          </p:cNvSpPr>
          <p:nvPr>
            <p:ph type="ftr" sz="quarter" idx="4"/>
          </p:nvPr>
        </p:nvSpPr>
        <p:spPr>
          <a:noFill/>
        </p:spPr>
        <p:txBody>
          <a:bodyPr/>
          <a:lstStyle/>
          <a:p>
            <a:r>
              <a:rPr lang="en-US" dirty="0"/>
              <a:t>S. Chopra/Operations/Strategy</a:t>
            </a:r>
          </a:p>
        </p:txBody>
      </p:sp>
      <p:sp>
        <p:nvSpPr>
          <p:cNvPr id="94211" name="Rectangle 7"/>
          <p:cNvSpPr>
            <a:spLocks noGrp="1" noChangeArrowheads="1"/>
          </p:cNvSpPr>
          <p:nvPr>
            <p:ph type="sldNum" sz="quarter" idx="5"/>
          </p:nvPr>
        </p:nvSpPr>
        <p:spPr>
          <a:noFill/>
        </p:spPr>
        <p:txBody>
          <a:bodyPr/>
          <a:lstStyle/>
          <a:p>
            <a:fld id="{D35C0C15-F2EE-4236-B5B0-71E8BEC772F3}" type="slidenum">
              <a:rPr lang="en-US" smtClean="0"/>
              <a:pPr/>
              <a:t>56</a:t>
            </a:fld>
            <a:endParaRPr lang="en-US" dirty="0"/>
          </a:p>
        </p:txBody>
      </p:sp>
      <p:sp>
        <p:nvSpPr>
          <p:cNvPr id="94212" name="Rectangle 2"/>
          <p:cNvSpPr>
            <a:spLocks noGrp="1" noRot="1" noChangeAspect="1" noChangeArrowheads="1" noTextEdit="1"/>
          </p:cNvSpPr>
          <p:nvPr>
            <p:ph type="sldImg"/>
          </p:nvPr>
        </p:nvSpPr>
        <p:spPr>
          <a:ln/>
        </p:spPr>
      </p:sp>
      <p:sp>
        <p:nvSpPr>
          <p:cNvPr id="9421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04434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Grp="1" noChangeArrowheads="1"/>
          </p:cNvSpPr>
          <p:nvPr>
            <p:ph type="ftr" sz="quarter" idx="4"/>
          </p:nvPr>
        </p:nvSpPr>
        <p:spPr>
          <a:noFill/>
        </p:spPr>
        <p:txBody>
          <a:bodyPr/>
          <a:lstStyle/>
          <a:p>
            <a:r>
              <a:rPr lang="en-US" dirty="0"/>
              <a:t>S. Chopra/Operations/Strategy</a:t>
            </a:r>
          </a:p>
        </p:txBody>
      </p:sp>
      <p:sp>
        <p:nvSpPr>
          <p:cNvPr id="95235" name="Rectangle 7"/>
          <p:cNvSpPr>
            <a:spLocks noGrp="1" noChangeArrowheads="1"/>
          </p:cNvSpPr>
          <p:nvPr>
            <p:ph type="sldNum" sz="quarter" idx="5"/>
          </p:nvPr>
        </p:nvSpPr>
        <p:spPr>
          <a:noFill/>
        </p:spPr>
        <p:txBody>
          <a:bodyPr/>
          <a:lstStyle/>
          <a:p>
            <a:fld id="{39FC7A91-038B-4350-9811-6D219CDF0A4D}" type="slidenum">
              <a:rPr lang="en-US" smtClean="0"/>
              <a:pPr/>
              <a:t>57</a:t>
            </a:fld>
            <a:endParaRPr lang="en-US" dirty="0"/>
          </a:p>
        </p:txBody>
      </p:sp>
      <p:sp>
        <p:nvSpPr>
          <p:cNvPr id="95236" name="Rectangle 2"/>
          <p:cNvSpPr>
            <a:spLocks noGrp="1" noRot="1" noChangeAspect="1" noChangeArrowheads="1" noTextEdit="1"/>
          </p:cNvSpPr>
          <p:nvPr>
            <p:ph type="sldImg"/>
          </p:nvPr>
        </p:nvSpPr>
        <p:spPr>
          <a:ln cap="flat"/>
        </p:spPr>
      </p:sp>
      <p:sp>
        <p:nvSpPr>
          <p:cNvPr id="95237"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2186322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6198" y="2743200"/>
            <a:ext cx="11282401" cy="900546"/>
          </a:xfrm>
        </p:spPr>
        <p:txBody>
          <a:bodyPr anchor="b"/>
          <a:lstStyle>
            <a:lvl1pPr algn="l">
              <a:defRPr sz="4400"/>
            </a:lvl1pPr>
          </a:lstStyle>
          <a:p>
            <a:r>
              <a:rPr lang="en-US" dirty="0"/>
              <a:t>Click To Edit Title</a:t>
            </a:r>
          </a:p>
        </p:txBody>
      </p:sp>
      <p:cxnSp>
        <p:nvCxnSpPr>
          <p:cNvPr id="9" name="Straight Connector 8"/>
          <p:cNvCxnSpPr/>
          <p:nvPr userDrawn="1"/>
        </p:nvCxnSpPr>
        <p:spPr>
          <a:xfrm>
            <a:off x="376199" y="3733800"/>
            <a:ext cx="1128240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ubtitle 2"/>
          <p:cNvSpPr>
            <a:spLocks noGrp="1"/>
          </p:cNvSpPr>
          <p:nvPr>
            <p:ph type="subTitle" idx="1" hasCustomPrompt="1"/>
          </p:nvPr>
        </p:nvSpPr>
        <p:spPr>
          <a:xfrm>
            <a:off x="376199" y="3810000"/>
            <a:ext cx="11282400" cy="762000"/>
          </a:xfrm>
        </p:spPr>
        <p:txBody>
          <a:bodyPr/>
          <a:lstStyle>
            <a:lvl1pPr marL="0" indent="0" algn="l">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6199" y="381000"/>
            <a:ext cx="3393990" cy="762000"/>
          </a:xfrm>
          <a:prstGeom prst="rect">
            <a:avLst/>
          </a:prstGeom>
        </p:spPr>
      </p:pic>
    </p:spTree>
    <p:extLst>
      <p:ext uri="{BB962C8B-B14F-4D97-AF65-F5344CB8AC3E}">
        <p14:creationId xmlns:p14="http://schemas.microsoft.com/office/powerpoint/2010/main" val="143226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1571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48885" y="114300"/>
            <a:ext cx="10390716" cy="788988"/>
          </a:xfrm>
        </p:spPr>
        <p:txBody>
          <a:bodyPr/>
          <a:lstStyle/>
          <a:p>
            <a:r>
              <a:rPr lang="en-US"/>
              <a:t>Click to edit Master title style</a:t>
            </a:r>
          </a:p>
        </p:txBody>
      </p:sp>
      <p:sp>
        <p:nvSpPr>
          <p:cNvPr id="3" name="Table Placeholder 2"/>
          <p:cNvSpPr>
            <a:spLocks noGrp="1"/>
          </p:cNvSpPr>
          <p:nvPr>
            <p:ph type="tbl" idx="1"/>
          </p:nvPr>
        </p:nvSpPr>
        <p:spPr>
          <a:xfrm>
            <a:off x="0" y="989014"/>
            <a:ext cx="12192000" cy="5527675"/>
          </a:xfrm>
        </p:spPr>
        <p:txBody>
          <a:bodyPr/>
          <a:lstStyle/>
          <a:p>
            <a:endParaRPr lang="en-US" dirty="0"/>
          </a:p>
        </p:txBody>
      </p:sp>
    </p:spTree>
    <p:extLst>
      <p:ext uri="{BB962C8B-B14F-4D97-AF65-F5344CB8AC3E}">
        <p14:creationId xmlns:p14="http://schemas.microsoft.com/office/powerpoint/2010/main" val="2191995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304800" y="152400"/>
            <a:ext cx="11582400" cy="838200"/>
          </a:xfrm>
          <a:prstGeom prst="rect">
            <a:avLst/>
          </a:prstGeom>
        </p:spPr>
        <p:txBody>
          <a:bodyPr vert="horz" lIns="91440" tIns="45720" rIns="91440" bIns="45720" rtlCol="0" anchor="ctr">
            <a:noAutofit/>
          </a:bodyPr>
          <a:lstStyle/>
          <a:p>
            <a:r>
              <a:rPr lang="en-US" dirty="0"/>
              <a:t>Click To Edit Master Title Style</a:t>
            </a:r>
          </a:p>
        </p:txBody>
      </p:sp>
      <p:sp>
        <p:nvSpPr>
          <p:cNvPr id="14" name="Content Placeholder 13"/>
          <p:cNvSpPr>
            <a:spLocks noGrp="1"/>
          </p:cNvSpPr>
          <p:nvPr>
            <p:ph sz="quarter" idx="10" hasCustomPrompt="1"/>
          </p:nvPr>
        </p:nvSpPr>
        <p:spPr>
          <a:xfrm>
            <a:off x="304800" y="1143000"/>
            <a:ext cx="11582400" cy="52578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7012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2"/>
          <p:cNvSpPr>
            <a:spLocks noGrp="1"/>
          </p:cNvSpPr>
          <p:nvPr>
            <p:ph sz="half" idx="1" hasCustomPrompt="1"/>
          </p:nvPr>
        </p:nvSpPr>
        <p:spPr>
          <a:xfrm>
            <a:off x="304800" y="1143000"/>
            <a:ext cx="5715000" cy="5257800"/>
          </a:xfrm>
        </p:spPr>
        <p:txBody>
          <a:bodyPr>
            <a:noAutofit/>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2" hasCustomPrompt="1"/>
          </p:nvPr>
        </p:nvSpPr>
        <p:spPr>
          <a:xfrm>
            <a:off x="6173730" y="1143000"/>
            <a:ext cx="5713470" cy="5257800"/>
          </a:xfrm>
        </p:spPr>
        <p:txBody>
          <a:bodyPr>
            <a:noAutofit/>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a:xfrm>
            <a:off x="304800" y="152400"/>
            <a:ext cx="11582400" cy="8382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627068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04800" y="152400"/>
            <a:ext cx="11582400" cy="838200"/>
          </a:xfrm>
          <a:prstGeom prst="rect">
            <a:avLst/>
          </a:prstGeom>
        </p:spPr>
        <p:txBody>
          <a:bodyPr vert="horz" lIns="91440" tIns="45720" rIns="91440" bIns="45720" rtlCol="0" anchor="ctr">
            <a:noAutofit/>
          </a:bodyPr>
          <a:lstStyle/>
          <a:p>
            <a:r>
              <a:rPr lang="en-US" dirty="0"/>
              <a:t>Click To Edit Master Title Style</a:t>
            </a:r>
          </a:p>
        </p:txBody>
      </p:sp>
      <p:sp>
        <p:nvSpPr>
          <p:cNvPr id="8" name="Content Placeholder 2"/>
          <p:cNvSpPr>
            <a:spLocks noGrp="1"/>
          </p:cNvSpPr>
          <p:nvPr>
            <p:ph sz="half" idx="11" hasCustomPrompt="1"/>
          </p:nvPr>
        </p:nvSpPr>
        <p:spPr>
          <a:xfrm>
            <a:off x="8229600" y="1143000"/>
            <a:ext cx="3657600" cy="5257800"/>
          </a:xfrm>
        </p:spPr>
        <p:txBody>
          <a:bodyPr>
            <a:noAutofit/>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half" idx="12" hasCustomPrompt="1"/>
          </p:nvPr>
        </p:nvSpPr>
        <p:spPr>
          <a:xfrm>
            <a:off x="4267200" y="1143000"/>
            <a:ext cx="3657600" cy="5257800"/>
          </a:xfrm>
        </p:spPr>
        <p:txBody>
          <a:bodyPr>
            <a:noAutofit/>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half" idx="13" hasCustomPrompt="1"/>
          </p:nvPr>
        </p:nvSpPr>
        <p:spPr>
          <a:xfrm>
            <a:off x="304800" y="1143000"/>
            <a:ext cx="3657600" cy="5257800"/>
          </a:xfrm>
        </p:spPr>
        <p:txBody>
          <a:bodyPr>
            <a:noAutofit/>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727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Text Placeholder 2"/>
          <p:cNvSpPr>
            <a:spLocks noGrp="1"/>
          </p:cNvSpPr>
          <p:nvPr>
            <p:ph type="body" idx="1" hasCustomPrompt="1"/>
          </p:nvPr>
        </p:nvSpPr>
        <p:spPr>
          <a:xfrm>
            <a:off x="304799" y="986118"/>
            <a:ext cx="5715000" cy="61408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2" name="Text Placeholder 4"/>
          <p:cNvSpPr>
            <a:spLocks noGrp="1"/>
          </p:cNvSpPr>
          <p:nvPr>
            <p:ph type="body" sz="quarter" idx="3" hasCustomPrompt="1"/>
          </p:nvPr>
        </p:nvSpPr>
        <p:spPr>
          <a:xfrm>
            <a:off x="6172200" y="986118"/>
            <a:ext cx="5715000" cy="61408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10" name="Content Placeholder 2"/>
          <p:cNvSpPr>
            <a:spLocks noGrp="1"/>
          </p:cNvSpPr>
          <p:nvPr>
            <p:ph sz="half" idx="10" hasCustomPrompt="1"/>
          </p:nvPr>
        </p:nvSpPr>
        <p:spPr>
          <a:xfrm>
            <a:off x="300316" y="1752600"/>
            <a:ext cx="5715000" cy="4648200"/>
          </a:xfrm>
        </p:spPr>
        <p:txBody>
          <a:bodyPr>
            <a:noAutofit/>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1" hasCustomPrompt="1"/>
          </p:nvPr>
        </p:nvSpPr>
        <p:spPr>
          <a:xfrm>
            <a:off x="6185647" y="1752600"/>
            <a:ext cx="5715000" cy="4648200"/>
          </a:xfrm>
        </p:spPr>
        <p:txBody>
          <a:bodyPr>
            <a:noAutofit/>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Placeholder 1"/>
          <p:cNvSpPr>
            <a:spLocks noGrp="1"/>
          </p:cNvSpPr>
          <p:nvPr>
            <p:ph type="title"/>
          </p:nvPr>
        </p:nvSpPr>
        <p:spPr>
          <a:xfrm>
            <a:off x="304800" y="152400"/>
            <a:ext cx="11582400" cy="8382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794182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304800" y="2362200"/>
            <a:ext cx="11582400" cy="8382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270618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304800" y="152400"/>
            <a:ext cx="11582400" cy="83820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510163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79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8648" y="2492684"/>
            <a:ext cx="5867400" cy="1317316"/>
          </a:xfrm>
          <a:prstGeom prst="rect">
            <a:avLst/>
          </a:prstGeom>
        </p:spPr>
      </p:pic>
    </p:spTree>
    <p:extLst>
      <p:ext uri="{BB962C8B-B14F-4D97-AF65-F5344CB8AC3E}">
        <p14:creationId xmlns:p14="http://schemas.microsoft.com/office/powerpoint/2010/main" val="1556403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143000"/>
            <a:ext cx="11582400" cy="52578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304800" y="152400"/>
            <a:ext cx="11582400" cy="838200"/>
          </a:xfrm>
          <a:prstGeom prst="rect">
            <a:avLst/>
          </a:prstGeom>
        </p:spPr>
        <p:txBody>
          <a:bodyPr vert="horz" lIns="91440" tIns="45720" rIns="91440" bIns="45720" rtlCol="0" anchor="ctr">
            <a:noAutofit/>
          </a:bodyPr>
          <a:lstStyle/>
          <a:p>
            <a:r>
              <a:rPr lang="en-US" dirty="0"/>
              <a:t>Click To Edit Master Title Style</a:t>
            </a:r>
          </a:p>
        </p:txBody>
      </p:sp>
      <p:sp>
        <p:nvSpPr>
          <p:cNvPr id="7" name="Rectangle 6"/>
          <p:cNvSpPr/>
          <p:nvPr userDrawn="1"/>
        </p:nvSpPr>
        <p:spPr>
          <a:xfrm>
            <a:off x="2754" y="6553200"/>
            <a:ext cx="12192000" cy="304800"/>
          </a:xfrm>
          <a:prstGeom prst="rect">
            <a:avLst/>
          </a:prstGeom>
          <a:solidFill>
            <a:srgbClr val="005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solidFill>
                <a:schemeClr val="tx2"/>
              </a:solidFill>
              <a:latin typeface="Calibri" charset="0"/>
              <a:ea typeface="Calibri" charset="0"/>
              <a:cs typeface="Calibri" charset="0"/>
            </a:endParaRPr>
          </a:p>
        </p:txBody>
      </p:sp>
    </p:spTree>
    <p:extLst>
      <p:ext uri="{BB962C8B-B14F-4D97-AF65-F5344CB8AC3E}">
        <p14:creationId xmlns:p14="http://schemas.microsoft.com/office/powerpoint/2010/main" val="166609797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21" r:id="rId9"/>
    <p:sldLayoutId id="2147483722" r:id="rId10"/>
    <p:sldLayoutId id="2147483723" r:id="rId11"/>
  </p:sldLayoutIdLst>
  <p:hf sldNum="0" hdr="0" ftr="0" dt="0"/>
  <p:txStyles>
    <p:titleStyle>
      <a:lvl1pPr algn="l" defTabSz="914400" rtl="0" eaLnBrk="1" latinLnBrk="0" hangingPunct="1">
        <a:spcBef>
          <a:spcPct val="0"/>
        </a:spcBef>
        <a:buNone/>
        <a:defRPr sz="4400" b="0" i="0" u="none" kern="1200">
          <a:solidFill>
            <a:schemeClr val="tx2"/>
          </a:solidFill>
          <a:latin typeface="Calibri" charset="0"/>
          <a:ea typeface="Calibri" charset="0"/>
          <a:cs typeface="Calibri" charset="0"/>
        </a:defRPr>
      </a:lvl1pPr>
    </p:titleStyle>
    <p:bodyStyle>
      <a:lvl1pPr marL="342900" indent="-342900" algn="l" defTabSz="914400" rtl="0" eaLnBrk="1" latinLnBrk="0" hangingPunct="1">
        <a:spcBef>
          <a:spcPts val="600"/>
        </a:spcBef>
        <a:buFont typeface="Arial" charset="0"/>
        <a:buChar char="•"/>
        <a:defRPr sz="3200" kern="1200">
          <a:solidFill>
            <a:schemeClr val="tx2"/>
          </a:solidFill>
          <a:latin typeface="Calibri" charset="0"/>
          <a:ea typeface="Calibri" charset="0"/>
          <a:cs typeface="Calibri" charset="0"/>
        </a:defRPr>
      </a:lvl1pPr>
      <a:lvl2pPr marL="742950" indent="-285750" algn="l" defTabSz="914400" rtl="0" eaLnBrk="1" latinLnBrk="0" hangingPunct="1">
        <a:spcBef>
          <a:spcPts val="600"/>
        </a:spcBef>
        <a:buFont typeface="Arial" charset="0"/>
        <a:buChar char="•"/>
        <a:defRPr sz="2800" b="0" i="0" u="none" kern="1200">
          <a:solidFill>
            <a:schemeClr val="tx2"/>
          </a:solidFill>
          <a:latin typeface="Calibri" charset="0"/>
          <a:ea typeface="Calibri" charset="0"/>
          <a:cs typeface="Calibri" charset="0"/>
        </a:defRPr>
      </a:lvl2pPr>
      <a:lvl3pPr marL="1143000" indent="-228600" algn="l" defTabSz="914400" rtl="0" eaLnBrk="1" latinLnBrk="0" hangingPunct="1">
        <a:spcBef>
          <a:spcPts val="600"/>
        </a:spcBef>
        <a:buFont typeface="Arial" charset="0"/>
        <a:buChar char="•"/>
        <a:defRPr sz="2400" kern="1200">
          <a:solidFill>
            <a:schemeClr val="tx2"/>
          </a:solidFill>
          <a:latin typeface="Calibri" charset="0"/>
          <a:ea typeface="Calibri" charset="0"/>
          <a:cs typeface="Calibri" charset="0"/>
        </a:defRPr>
      </a:lvl3pPr>
      <a:lvl4pPr marL="1600200" indent="-228600" algn="l" defTabSz="914400" rtl="0" eaLnBrk="1" latinLnBrk="0" hangingPunct="1">
        <a:spcBef>
          <a:spcPts val="600"/>
        </a:spcBef>
        <a:buFont typeface="Arial" charset="0"/>
        <a:buChar char="•"/>
        <a:defRPr sz="2000" kern="1200">
          <a:solidFill>
            <a:schemeClr val="tx2"/>
          </a:solidFill>
          <a:latin typeface="Calibri" charset="0"/>
          <a:ea typeface="Calibri" charset="0"/>
          <a:cs typeface="Calibri" charset="0"/>
        </a:defRPr>
      </a:lvl4pPr>
      <a:lvl5pPr marL="2057400" indent="-228600" algn="l" defTabSz="914400" rtl="0" eaLnBrk="1" latinLnBrk="0" hangingPunct="1">
        <a:spcBef>
          <a:spcPts val="600"/>
        </a:spcBef>
        <a:buFont typeface="Arial" charset="0"/>
        <a:buChar char="•"/>
        <a:defRPr sz="1800" kern="1200">
          <a:solidFill>
            <a:schemeClr val="tx2"/>
          </a:solidFill>
          <a:latin typeface="Calibri" charset="0"/>
          <a:ea typeface="Calibri" charset="0"/>
          <a:cs typeface="Calibri"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7.wmf"/><Relationship Id="rId7" Type="http://schemas.openxmlformats.org/officeDocument/2006/relationships/image" Target="../media/image4.emf"/><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mymms.com/home.do"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mymms.com/configurator.do?customerType=B2C"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bahn.de/pv/index.shtml" TargetMode="Externa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hyperlink" Target="http://www.bahn.de/pv/angebote/basis/die_bahn_sparpreise.s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7.wmf"/><Relationship Id="rId7" Type="http://schemas.openxmlformats.org/officeDocument/2006/relationships/image" Target="../media/image4.emf"/><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6.emf"/><Relationship Id="rId5" Type="http://schemas.openxmlformats.org/officeDocument/2006/relationships/image" Target="../media/image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7.wmf"/><Relationship Id="rId7" Type="http://schemas.openxmlformats.org/officeDocument/2006/relationships/image" Target="../media/image4.emf"/><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6.emf"/><Relationship Id="rId5" Type="http://schemas.openxmlformats.org/officeDocument/2006/relationships/image" Target="../media/image3.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dirty="0"/>
              <a:t>Crossing a River 	</a:t>
            </a:r>
          </a:p>
        </p:txBody>
      </p:sp>
      <p:sp>
        <p:nvSpPr>
          <p:cNvPr id="7" name="Rectangle 6"/>
          <p:cNvSpPr/>
          <p:nvPr/>
        </p:nvSpPr>
        <p:spPr>
          <a:xfrm>
            <a:off x="5105400" y="306186"/>
            <a:ext cx="6725653" cy="907941"/>
          </a:xfrm>
          <a:prstGeom prst="rect">
            <a:avLst/>
          </a:prstGeom>
        </p:spPr>
        <p:txBody>
          <a:bodyPr wrap="square">
            <a:noAutofit/>
          </a:bodyPr>
          <a:lstStyle/>
          <a:p>
            <a:pPr algn="r"/>
            <a:r>
              <a:rPr lang="en-US" sz="2400" dirty="0">
                <a:solidFill>
                  <a:schemeClr val="tx2"/>
                </a:solidFill>
                <a:latin typeface="Calibri" panose="020F0502020204030204" pitchFamily="34" charset="0"/>
                <a:cs typeface="Calibri" panose="020F0502020204030204" pitchFamily="34" charset="0"/>
              </a:rPr>
              <a:t>Professor Amit Pazgal</a:t>
            </a:r>
          </a:p>
        </p:txBody>
      </p:sp>
    </p:spTree>
    <p:extLst>
      <p:ext uri="{BB962C8B-B14F-4D97-AF65-F5344CB8AC3E}">
        <p14:creationId xmlns:p14="http://schemas.microsoft.com/office/powerpoint/2010/main" val="2228304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dirty="0"/>
              <a:t>Introduction to Operations Management</a:t>
            </a:r>
          </a:p>
        </p:txBody>
      </p:sp>
      <p:sp>
        <p:nvSpPr>
          <p:cNvPr id="6" name="Rectangle 5"/>
          <p:cNvSpPr/>
          <p:nvPr/>
        </p:nvSpPr>
        <p:spPr>
          <a:xfrm>
            <a:off x="5105400" y="306186"/>
            <a:ext cx="6725653" cy="907941"/>
          </a:xfrm>
          <a:prstGeom prst="rect">
            <a:avLst/>
          </a:prstGeom>
        </p:spPr>
        <p:txBody>
          <a:bodyPr wrap="square">
            <a:noAutofit/>
          </a:bodyPr>
          <a:lstStyle/>
          <a:p>
            <a:pPr algn="r"/>
            <a:r>
              <a:rPr lang="en-US" sz="2400" dirty="0">
                <a:solidFill>
                  <a:schemeClr val="tx2"/>
                </a:solidFill>
                <a:latin typeface="Calibri" panose="020F0502020204030204" pitchFamily="34" charset="0"/>
                <a:cs typeface="Calibri" panose="020F0502020204030204" pitchFamily="34" charset="0"/>
              </a:rPr>
              <a:t>Professor Amit Pazgal</a:t>
            </a:r>
          </a:p>
        </p:txBody>
      </p:sp>
    </p:spTree>
    <p:extLst>
      <p:ext uri="{BB962C8B-B14F-4D97-AF65-F5344CB8AC3E}">
        <p14:creationId xmlns:p14="http://schemas.microsoft.com/office/powerpoint/2010/main" val="310855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Old Definition(s)</a:t>
            </a:r>
          </a:p>
        </p:txBody>
      </p:sp>
      <p:sp>
        <p:nvSpPr>
          <p:cNvPr id="3" name="Content Placeholder 2"/>
          <p:cNvSpPr>
            <a:spLocks noGrp="1"/>
          </p:cNvSpPr>
          <p:nvPr>
            <p:ph sz="quarter" idx="10"/>
          </p:nvPr>
        </p:nvSpPr>
        <p:spPr/>
        <p:txBody>
          <a:bodyPr/>
          <a:lstStyle/>
          <a:p>
            <a:r>
              <a:rPr lang="en-US" b="1" dirty="0"/>
              <a:t>Operations management</a:t>
            </a:r>
            <a:r>
              <a:rPr lang="en-US" dirty="0"/>
              <a:t> is the administration of business practices to create the highest level of </a:t>
            </a:r>
            <a:r>
              <a:rPr lang="en-US" b="1" i="1" dirty="0"/>
              <a:t>efficiency</a:t>
            </a:r>
            <a:r>
              <a:rPr lang="en-US" dirty="0"/>
              <a:t> possible within an organization.</a:t>
            </a:r>
          </a:p>
          <a:p>
            <a:r>
              <a:rPr lang="en-US" b="1" dirty="0"/>
              <a:t>Operations management</a:t>
            </a:r>
            <a:r>
              <a:rPr lang="en-US" dirty="0"/>
              <a:t> is concerned with converting materials and labor into goods and services as </a:t>
            </a:r>
            <a:r>
              <a:rPr lang="en-US" b="1" i="1" dirty="0"/>
              <a:t>efficiently</a:t>
            </a:r>
            <a:r>
              <a:rPr lang="en-US" dirty="0"/>
              <a:t> as possible to </a:t>
            </a:r>
            <a:r>
              <a:rPr lang="en-US" b="1" i="1" dirty="0"/>
              <a:t>maximize</a:t>
            </a:r>
            <a:r>
              <a:rPr lang="en-US" dirty="0"/>
              <a:t> the profit of an organization.</a:t>
            </a:r>
          </a:p>
        </p:txBody>
      </p:sp>
    </p:spTree>
    <p:extLst>
      <p:ext uri="{BB962C8B-B14F-4D97-AF65-F5344CB8AC3E}">
        <p14:creationId xmlns:p14="http://schemas.microsoft.com/office/powerpoint/2010/main" val="1497399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LBERT © 2006 Scott Adams. Used By permission of UNIVERSAL UCLICK. All rights reserved."/>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8231" y="1409700"/>
            <a:ext cx="11395538" cy="354330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508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New Accepted Definition</a:t>
            </a:r>
          </a:p>
        </p:txBody>
      </p:sp>
      <p:sp>
        <p:nvSpPr>
          <p:cNvPr id="3" name="Content Placeholder 2"/>
          <p:cNvSpPr>
            <a:spLocks noGrp="1"/>
          </p:cNvSpPr>
          <p:nvPr>
            <p:ph sz="quarter" idx="10"/>
          </p:nvPr>
        </p:nvSpPr>
        <p:spPr>
          <a:xfrm>
            <a:off x="304800" y="1143000"/>
            <a:ext cx="11582400" cy="1600200"/>
          </a:xfrm>
        </p:spPr>
        <p:txBody>
          <a:bodyPr>
            <a:noAutofit/>
          </a:bodyPr>
          <a:lstStyle/>
          <a:p>
            <a:pPr marL="0" indent="0">
              <a:buNone/>
            </a:pPr>
            <a:r>
              <a:rPr lang="en-US" b="1" i="1" dirty="0"/>
              <a:t>Operations management (OM)</a:t>
            </a:r>
            <a:r>
              <a:rPr lang="en-US" b="1" dirty="0"/>
              <a:t> is defined as the design, operation, and improvement of the systems that create and deliver the firm’s primary value.</a:t>
            </a:r>
          </a:p>
        </p:txBody>
      </p:sp>
      <p:sp>
        <p:nvSpPr>
          <p:cNvPr id="6" name="Rectangle 4"/>
          <p:cNvSpPr>
            <a:spLocks noChangeArrowheads="1"/>
          </p:cNvSpPr>
          <p:nvPr/>
        </p:nvSpPr>
        <p:spPr bwMode="auto">
          <a:xfrm>
            <a:off x="304800" y="3646487"/>
            <a:ext cx="8458200" cy="696914"/>
          </a:xfrm>
          <a:prstGeom prst="rect">
            <a:avLst/>
          </a:prstGeom>
          <a:noFill/>
          <a:ln w="9525">
            <a:noFill/>
            <a:miter lim="800000"/>
            <a:headEnd/>
            <a:tailEnd/>
          </a:ln>
          <a:effectLst/>
        </p:spPr>
        <p:txBody>
          <a:bodyPr>
            <a:noAutofit/>
          </a:bodyPr>
          <a:lstStyle/>
          <a:p>
            <a:pPr defTabSz="836613">
              <a:spcBef>
                <a:spcPts val="600"/>
              </a:spcBef>
              <a:defRPr/>
            </a:pPr>
            <a:r>
              <a:rPr lang="en-US" sz="3200" dirty="0">
                <a:solidFill>
                  <a:schemeClr val="tx2"/>
                </a:solidFill>
                <a:latin typeface="Calibri" panose="020F0502020204030204" pitchFamily="34" charset="0"/>
                <a:cs typeface="Calibri" panose="020F0502020204030204" pitchFamily="34" charset="0"/>
              </a:rPr>
              <a:t>It is valid for all value propositions (goods and services).</a:t>
            </a:r>
          </a:p>
        </p:txBody>
      </p:sp>
      <p:graphicFrame>
        <p:nvGraphicFramePr>
          <p:cNvPr id="7" name="Object 2" descr="Stick figure riding a giant knight piece from a chess set. "/>
          <p:cNvGraphicFramePr>
            <a:graphicFrameLocks noChangeAspect="1"/>
          </p:cNvGraphicFramePr>
          <p:nvPr>
            <p:extLst>
              <p:ext uri="{D42A27DB-BD31-4B8C-83A1-F6EECF244321}">
                <p14:modId xmlns:p14="http://schemas.microsoft.com/office/powerpoint/2010/main" val="482236059"/>
              </p:ext>
            </p:extLst>
          </p:nvPr>
        </p:nvGraphicFramePr>
        <p:xfrm>
          <a:off x="8839200" y="2895600"/>
          <a:ext cx="2745601" cy="2590799"/>
        </p:xfrm>
        <a:graphic>
          <a:graphicData uri="http://schemas.openxmlformats.org/presentationml/2006/ole">
            <mc:AlternateContent xmlns:mc="http://schemas.openxmlformats.org/markup-compatibility/2006">
              <mc:Choice xmlns:v="urn:schemas-microsoft-com:vml" Requires="v">
                <p:oleObj spid="_x0000_s3309" name="Clip" r:id="rId3" imgW="3941280" imgH="3926880" progId="">
                  <p:embed/>
                </p:oleObj>
              </mc:Choice>
              <mc:Fallback>
                <p:oleObj name="Clip" r:id="rId3" imgW="3941280" imgH="3926880" progId="">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200" y="2895600"/>
                        <a:ext cx="2745601" cy="2590799"/>
                      </a:xfrm>
                      <a:prstGeom prst="rect">
                        <a:avLst/>
                      </a:prstGeom>
                      <a:noFill/>
                    </p:spPr>
                  </p:pic>
                </p:oleObj>
              </mc:Fallback>
            </mc:AlternateContent>
          </a:graphicData>
        </a:graphic>
      </p:graphicFrame>
    </p:spTree>
    <p:extLst>
      <p:ext uri="{BB962C8B-B14F-4D97-AF65-F5344CB8AC3E}">
        <p14:creationId xmlns:p14="http://schemas.microsoft.com/office/powerpoint/2010/main" val="219423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8" presetClass="entr" presetSubtype="6" fill="hold" grpId="0" nodeType="after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strips(downRight)">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Why Operations?</a:t>
            </a:r>
          </a:p>
        </p:txBody>
      </p:sp>
      <p:sp>
        <p:nvSpPr>
          <p:cNvPr id="3" name="Content Placeholder 2"/>
          <p:cNvSpPr>
            <a:spLocks noGrp="1"/>
          </p:cNvSpPr>
          <p:nvPr>
            <p:ph sz="quarter" idx="10"/>
          </p:nvPr>
        </p:nvSpPr>
        <p:spPr>
          <a:xfrm>
            <a:off x="304800" y="1143000"/>
            <a:ext cx="10210800" cy="5257800"/>
          </a:xfrm>
        </p:spPr>
        <p:txBody>
          <a:bodyPr>
            <a:noAutofit/>
          </a:bodyPr>
          <a:lstStyle/>
          <a:p>
            <a:r>
              <a:rPr lang="en-US" dirty="0"/>
              <a:t>According to Forbes: 50% of Fortune 500 </a:t>
            </a:r>
            <a:r>
              <a:rPr lang="en-US" i="1" dirty="0"/>
              <a:t>CEOs</a:t>
            </a:r>
            <a:r>
              <a:rPr lang="en-US" dirty="0"/>
              <a:t> were promoted from a </a:t>
            </a:r>
            <a:r>
              <a:rPr lang="en-US" i="1" dirty="0"/>
              <a:t>COO</a:t>
            </a:r>
            <a:r>
              <a:rPr lang="en-US" dirty="0"/>
              <a:t> position.</a:t>
            </a:r>
          </a:p>
          <a:p>
            <a:pPr lvl="1"/>
            <a:r>
              <a:rPr lang="en-US" dirty="0"/>
              <a:t>James Quincey, </a:t>
            </a:r>
            <a:r>
              <a:rPr lang="en-US" b="1" i="1" dirty="0"/>
              <a:t>Coca-Cola</a:t>
            </a:r>
            <a:r>
              <a:rPr lang="en-US" dirty="0"/>
              <a:t> CEO, was the COO until May 2017</a:t>
            </a:r>
          </a:p>
          <a:p>
            <a:pPr lvl="1"/>
            <a:r>
              <a:rPr lang="en-US" dirty="0"/>
              <a:t>Brian Crutcher, </a:t>
            </a:r>
            <a:r>
              <a:rPr lang="en-US" b="1" i="1" dirty="0"/>
              <a:t>Texas Instruments</a:t>
            </a:r>
            <a:r>
              <a:rPr lang="en-US" dirty="0"/>
              <a:t> CEO, was COO until June 2018</a:t>
            </a:r>
          </a:p>
          <a:p>
            <a:r>
              <a:rPr lang="en-US" b="1" i="1" dirty="0"/>
              <a:t>75%</a:t>
            </a:r>
            <a:r>
              <a:rPr lang="en-US" dirty="0"/>
              <a:t> </a:t>
            </a:r>
            <a:r>
              <a:rPr lang="en-US" b="1" dirty="0"/>
              <a:t>came from an operating role.</a:t>
            </a:r>
          </a:p>
          <a:p>
            <a:r>
              <a:rPr lang="en-US" dirty="0"/>
              <a:t>Contrary to common belief:</a:t>
            </a:r>
          </a:p>
          <a:p>
            <a:pPr lvl="1"/>
            <a:r>
              <a:rPr lang="en-US" dirty="0"/>
              <a:t>“Although over 30% of CEOs have strong financial background, executives </a:t>
            </a:r>
            <a:r>
              <a:rPr lang="en-US" b="1" i="1" dirty="0"/>
              <a:t>very rarely</a:t>
            </a:r>
            <a:r>
              <a:rPr lang="en-US" dirty="0"/>
              <a:t> move directly from a finance role to the CEO position”</a:t>
            </a:r>
          </a:p>
        </p:txBody>
      </p:sp>
      <p:grpSp>
        <p:nvGrpSpPr>
          <p:cNvPr id="13" name="Group 12" descr="This slide includes pictures of Pamela Nicholson, Chief Executive Officer of Enterprise Holdings; Lowell C. McAdam,  chairman and former CEO of Verizon Communications; and Tim Cook, Chief Executive Officer and former COO of Apple.">
            <a:extLst>
              <a:ext uri="{FF2B5EF4-FFF2-40B4-BE49-F238E27FC236}">
                <a16:creationId xmlns:a16="http://schemas.microsoft.com/office/drawing/2014/main" id="{D9C736FA-F554-46D7-B337-5A344D087737}"/>
              </a:ext>
            </a:extLst>
          </p:cNvPr>
          <p:cNvGrpSpPr/>
          <p:nvPr/>
        </p:nvGrpSpPr>
        <p:grpSpPr>
          <a:xfrm>
            <a:off x="10718444" y="1137139"/>
            <a:ext cx="1168756" cy="5379265"/>
            <a:chOff x="10718444" y="1137139"/>
            <a:chExt cx="1168756" cy="5379265"/>
          </a:xfrm>
        </p:grpSpPr>
        <p:grpSp>
          <p:nvGrpSpPr>
            <p:cNvPr id="5" name="Group 4"/>
            <p:cNvGrpSpPr/>
            <p:nvPr/>
          </p:nvGrpSpPr>
          <p:grpSpPr>
            <a:xfrm>
              <a:off x="10718444" y="1137139"/>
              <a:ext cx="1168756" cy="1638683"/>
              <a:chOff x="10718444" y="1137139"/>
              <a:chExt cx="1168756" cy="1638683"/>
            </a:xfrm>
          </p:grpSpPr>
          <p:pic>
            <p:nvPicPr>
              <p:cNvPr id="6" name="Picture 5"/>
              <p:cNvPicPr>
                <a:picLocks noChangeAspect="1"/>
              </p:cNvPicPr>
              <p:nvPr/>
            </p:nvPicPr>
            <p:blipFill>
              <a:blip r:embed="rId3"/>
              <a:stretch>
                <a:fillRect/>
              </a:stretch>
            </p:blipFill>
            <p:spPr>
              <a:xfrm>
                <a:off x="10718444" y="1137139"/>
                <a:ext cx="1168756" cy="1377462"/>
              </a:xfrm>
              <a:prstGeom prst="rect">
                <a:avLst/>
              </a:prstGeom>
            </p:spPr>
          </p:pic>
          <p:sp>
            <p:nvSpPr>
              <p:cNvPr id="8" name="Rectangle 7"/>
              <p:cNvSpPr/>
              <p:nvPr/>
            </p:nvSpPr>
            <p:spPr>
              <a:xfrm>
                <a:off x="10718444" y="2546306"/>
                <a:ext cx="1168756" cy="229516"/>
              </a:xfrm>
              <a:prstGeom prst="rect">
                <a:avLst/>
              </a:prstGeom>
            </p:spPr>
            <p:txBody>
              <a:bodyPr wrap="none" lIns="0" anchor="b">
                <a:noAutofit/>
              </a:bodyPr>
              <a:lstStyle/>
              <a:p>
                <a:pPr algn="ctr">
                  <a:buNone/>
                </a:pPr>
                <a:r>
                  <a:rPr lang="en-US" sz="1200" dirty="0">
                    <a:solidFill>
                      <a:schemeClr val="tx2"/>
                    </a:solidFill>
                    <a:latin typeface="Calibri" panose="020F0502020204030204" pitchFamily="34" charset="0"/>
                  </a:rPr>
                  <a:t>Nicholson</a:t>
                </a:r>
              </a:p>
            </p:txBody>
          </p:sp>
        </p:grpSp>
        <p:grpSp>
          <p:nvGrpSpPr>
            <p:cNvPr id="11" name="Group 10"/>
            <p:cNvGrpSpPr/>
            <p:nvPr/>
          </p:nvGrpSpPr>
          <p:grpSpPr>
            <a:xfrm>
              <a:off x="10718444" y="2807527"/>
              <a:ext cx="1168756" cy="2042446"/>
              <a:chOff x="10718444" y="2807527"/>
              <a:chExt cx="1168756" cy="2042446"/>
            </a:xfrm>
          </p:grpSpPr>
          <p:pic>
            <p:nvPicPr>
              <p:cNvPr id="7" name="Picture 6"/>
              <p:cNvPicPr>
                <a:picLocks noChangeAspect="1"/>
              </p:cNvPicPr>
              <p:nvPr/>
            </p:nvPicPr>
            <p:blipFill>
              <a:blip r:embed="rId4"/>
              <a:stretch>
                <a:fillRect/>
              </a:stretch>
            </p:blipFill>
            <p:spPr>
              <a:xfrm>
                <a:off x="10718444" y="2807527"/>
                <a:ext cx="1168756" cy="1764160"/>
              </a:xfrm>
              <a:prstGeom prst="rect">
                <a:avLst/>
              </a:prstGeom>
            </p:spPr>
          </p:pic>
          <p:sp>
            <p:nvSpPr>
              <p:cNvPr id="9" name="Rectangle 8"/>
              <p:cNvSpPr/>
              <p:nvPr/>
            </p:nvSpPr>
            <p:spPr>
              <a:xfrm>
                <a:off x="10784878" y="4603392"/>
                <a:ext cx="1102322" cy="246581"/>
              </a:xfrm>
              <a:prstGeom prst="rect">
                <a:avLst/>
              </a:prstGeom>
            </p:spPr>
            <p:txBody>
              <a:bodyPr wrap="none" lIns="0" anchor="b">
                <a:noAutofit/>
              </a:bodyPr>
              <a:lstStyle/>
              <a:p>
                <a:pPr algn="ctr"/>
                <a:r>
                  <a:rPr lang="en-US" sz="1200" dirty="0">
                    <a:solidFill>
                      <a:schemeClr val="tx2"/>
                    </a:solidFill>
                    <a:latin typeface="Calibri" panose="020F0502020204030204" pitchFamily="34" charset="0"/>
                  </a:rPr>
                  <a:t>McAdam</a:t>
                </a:r>
              </a:p>
            </p:txBody>
          </p:sp>
        </p:grpSp>
        <p:grpSp>
          <p:nvGrpSpPr>
            <p:cNvPr id="12" name="Group 11"/>
            <p:cNvGrpSpPr/>
            <p:nvPr/>
          </p:nvGrpSpPr>
          <p:grpSpPr>
            <a:xfrm>
              <a:off x="10718444" y="4881678"/>
              <a:ext cx="1168756" cy="1634726"/>
              <a:chOff x="10718444" y="4881678"/>
              <a:chExt cx="1168756" cy="1634726"/>
            </a:xfrm>
          </p:grpSpPr>
          <p:pic>
            <p:nvPicPr>
              <p:cNvPr id="4" name="Picture 3"/>
              <p:cNvPicPr>
                <a:picLocks noChangeAspect="1"/>
              </p:cNvPicPr>
              <p:nvPr/>
            </p:nvPicPr>
            <p:blipFill>
              <a:blip r:embed="rId5"/>
              <a:stretch>
                <a:fillRect/>
              </a:stretch>
            </p:blipFill>
            <p:spPr>
              <a:xfrm>
                <a:off x="10730738" y="4881678"/>
                <a:ext cx="1156462" cy="1321384"/>
              </a:xfrm>
              <a:prstGeom prst="rect">
                <a:avLst/>
              </a:prstGeom>
            </p:spPr>
          </p:pic>
          <p:sp>
            <p:nvSpPr>
              <p:cNvPr id="10" name="Rectangle 9"/>
              <p:cNvSpPr/>
              <p:nvPr/>
            </p:nvSpPr>
            <p:spPr>
              <a:xfrm>
                <a:off x="10718444" y="6234766"/>
                <a:ext cx="1168756" cy="281638"/>
              </a:xfrm>
              <a:prstGeom prst="rect">
                <a:avLst/>
              </a:prstGeom>
            </p:spPr>
            <p:txBody>
              <a:bodyPr wrap="none" lIns="0" anchor="b">
                <a:noAutofit/>
              </a:bodyPr>
              <a:lstStyle/>
              <a:p>
                <a:pPr algn="ctr"/>
                <a:r>
                  <a:rPr lang="en-US" sz="1200" dirty="0">
                    <a:solidFill>
                      <a:schemeClr val="tx2"/>
                    </a:solidFill>
                    <a:latin typeface="Calibri" panose="020F0502020204030204" pitchFamily="34" charset="0"/>
                  </a:rPr>
                  <a:t>Cook</a:t>
                </a:r>
              </a:p>
            </p:txBody>
          </p:sp>
        </p:grpSp>
      </p:grpSp>
    </p:spTree>
    <p:extLst>
      <p:ext uri="{BB962C8B-B14F-4D97-AF65-F5344CB8AC3E}">
        <p14:creationId xmlns:p14="http://schemas.microsoft.com/office/powerpoint/2010/main" val="385008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Chief Operating Officer</a:t>
            </a:r>
          </a:p>
        </p:txBody>
      </p:sp>
      <p:sp>
        <p:nvSpPr>
          <p:cNvPr id="3" name="Content Placeholder 2"/>
          <p:cNvSpPr>
            <a:spLocks noGrp="1"/>
          </p:cNvSpPr>
          <p:nvPr>
            <p:ph sz="quarter" idx="10"/>
          </p:nvPr>
        </p:nvSpPr>
        <p:spPr>
          <a:xfrm>
            <a:off x="304800" y="1143000"/>
            <a:ext cx="11582400" cy="4724400"/>
          </a:xfrm>
        </p:spPr>
        <p:txBody>
          <a:bodyPr/>
          <a:lstStyle/>
          <a:p>
            <a:r>
              <a:rPr lang="en-US" dirty="0"/>
              <a:t>There is no single agreed-upon description of what the job entails, or even what it’s called.</a:t>
            </a:r>
          </a:p>
          <a:p>
            <a:r>
              <a:rPr lang="en-US" dirty="0"/>
              <a:t>Often, companies turn responsibility for all areas of operations over to the COO—this typically includes </a:t>
            </a:r>
            <a:r>
              <a:rPr lang="en-US" b="1" i="1" dirty="0"/>
              <a:t>production,</a:t>
            </a:r>
            <a:r>
              <a:rPr lang="en-US" dirty="0"/>
              <a:t> </a:t>
            </a:r>
            <a:r>
              <a:rPr lang="en-US" b="1" dirty="0"/>
              <a:t>marketing</a:t>
            </a:r>
            <a:r>
              <a:rPr lang="en-US" dirty="0"/>
              <a:t> and </a:t>
            </a:r>
            <a:r>
              <a:rPr lang="en-US" b="1" dirty="0"/>
              <a:t>sales,</a:t>
            </a:r>
            <a:r>
              <a:rPr lang="en-US" dirty="0"/>
              <a:t> and research and development. [HR?]</a:t>
            </a:r>
          </a:p>
          <a:p>
            <a:r>
              <a:rPr lang="en-US" dirty="0"/>
              <a:t>In some firms, the job is to be Mr. Inside to the CEO’s Mr. Outside. In others, the mission is focused on a specific business need.</a:t>
            </a:r>
          </a:p>
        </p:txBody>
      </p:sp>
      <p:sp>
        <p:nvSpPr>
          <p:cNvPr id="6" name="TextBox 5"/>
          <p:cNvSpPr txBox="1"/>
          <p:nvPr/>
        </p:nvSpPr>
        <p:spPr>
          <a:xfrm>
            <a:off x="9772072" y="6183868"/>
            <a:ext cx="1810328" cy="369332"/>
          </a:xfrm>
          <a:prstGeom prst="rect">
            <a:avLst/>
          </a:prstGeom>
          <a:noFill/>
        </p:spPr>
        <p:txBody>
          <a:bodyPr wrap="square" rIns="0" rtlCol="0" anchor="b">
            <a:noAutofit/>
          </a:bodyPr>
          <a:lstStyle/>
          <a:p>
            <a:pPr algn="r"/>
            <a:r>
              <a:rPr lang="en-US" sz="1200" dirty="0">
                <a:solidFill>
                  <a:schemeClr val="bg1">
                    <a:lumMod val="50000"/>
                  </a:schemeClr>
                </a:solidFill>
                <a:latin typeface="Calibri" panose="020F0502020204030204" pitchFamily="34" charset="0"/>
              </a:rPr>
              <a:t>HBR (2006)</a:t>
            </a:r>
          </a:p>
        </p:txBody>
      </p:sp>
    </p:spTree>
    <p:extLst>
      <p:ext uri="{BB962C8B-B14F-4D97-AF65-F5344CB8AC3E}">
        <p14:creationId xmlns:p14="http://schemas.microsoft.com/office/powerpoint/2010/main" val="2966215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Text Box 25"/>
          <p:cNvSpPr txBox="1">
            <a:spLocks noChangeArrowheads="1"/>
          </p:cNvSpPr>
          <p:nvPr/>
        </p:nvSpPr>
        <p:spPr bwMode="auto">
          <a:xfrm>
            <a:off x="8510588" y="6183868"/>
            <a:ext cx="3071812" cy="369332"/>
          </a:xfrm>
          <a:prstGeom prst="rect">
            <a:avLst/>
          </a:prstGeom>
          <a:noFill/>
          <a:ln w="12700">
            <a:noFill/>
            <a:miter lim="800000"/>
            <a:headEnd/>
            <a:tailEnd type="none" w="med" len="lg"/>
          </a:ln>
        </p:spPr>
        <p:txBody>
          <a:bodyPr wrap="square" rIns="0" anchor="b">
            <a:noAutofit/>
          </a:bodyPr>
          <a:lstStyle/>
          <a:p>
            <a:pPr algn="r" eaLnBrk="0" hangingPunct="0"/>
            <a:r>
              <a:rPr lang="en-US" sz="1200" dirty="0">
                <a:solidFill>
                  <a:schemeClr val="bg1">
                    <a:lumMod val="50000"/>
                  </a:schemeClr>
                </a:solidFill>
                <a:latin typeface="Calibri" panose="020F0502020204030204" pitchFamily="34" charset="0"/>
                <a:cs typeface="Calibri" panose="020F0502020204030204" pitchFamily="34" charset="0"/>
              </a:rPr>
              <a:t>Source: Nigel Slack and Michael Lewis</a:t>
            </a:r>
          </a:p>
        </p:txBody>
      </p:sp>
      <p:sp>
        <p:nvSpPr>
          <p:cNvPr id="22" name="Text Box 7"/>
          <p:cNvSpPr txBox="1">
            <a:spLocks noChangeArrowheads="1"/>
          </p:cNvSpPr>
          <p:nvPr/>
        </p:nvSpPr>
        <p:spPr bwMode="auto">
          <a:xfrm>
            <a:off x="2514600" y="0"/>
            <a:ext cx="7391400" cy="584775"/>
          </a:xfrm>
          <a:prstGeom prst="rect">
            <a:avLst/>
          </a:prstGeom>
          <a:noFill/>
          <a:ln w="12700">
            <a:noFill/>
            <a:miter lim="800000"/>
            <a:headEnd/>
            <a:tailEnd type="none" w="med" len="lg"/>
          </a:ln>
        </p:spPr>
        <p:txBody>
          <a:bodyPr wrap="square">
            <a:noAutofit/>
          </a:bodyPr>
          <a:lstStyle/>
          <a:p>
            <a:pPr algn="ctr" eaLnBrk="0" hangingPunct="0">
              <a:spcBef>
                <a:spcPct val="50000"/>
              </a:spcBef>
              <a:buNone/>
            </a:pPr>
            <a:r>
              <a:rPr lang="en-US" sz="3200" b="1" i="1" dirty="0">
                <a:solidFill>
                  <a:schemeClr val="tx2"/>
                </a:solidFill>
                <a:latin typeface="Calibri" panose="020F0502020204030204" pitchFamily="34" charset="0"/>
                <a:cs typeface="Calibri" panose="020F0502020204030204" pitchFamily="34" charset="0"/>
              </a:rPr>
              <a:t>The Consultancy Services Market</a:t>
            </a:r>
          </a:p>
        </p:txBody>
      </p:sp>
      <p:sp>
        <p:nvSpPr>
          <p:cNvPr id="23" name="Text Box 8"/>
          <p:cNvSpPr txBox="1">
            <a:spLocks noChangeArrowheads="1"/>
          </p:cNvSpPr>
          <p:nvPr/>
        </p:nvSpPr>
        <p:spPr bwMode="auto">
          <a:xfrm>
            <a:off x="2590800" y="533399"/>
            <a:ext cx="7924800" cy="369332"/>
          </a:xfrm>
          <a:prstGeom prst="rect">
            <a:avLst/>
          </a:prstGeom>
          <a:noFill/>
          <a:ln w="12700">
            <a:noFill/>
            <a:miter lim="800000"/>
            <a:headEnd/>
            <a:tailEnd type="none" w="med" len="lg"/>
          </a:ln>
        </p:spPr>
        <p:txBody>
          <a:bodyPr wrap="square">
            <a:noAutofit/>
          </a:bodyPr>
          <a:lstStyle/>
          <a:p>
            <a:pPr algn="ctr" eaLnBrk="0" hangingPunct="0">
              <a:spcBef>
                <a:spcPct val="50000"/>
              </a:spcBef>
              <a:buNone/>
            </a:pPr>
            <a:r>
              <a:rPr lang="en-US" b="1" i="1" dirty="0">
                <a:solidFill>
                  <a:schemeClr val="tx2"/>
                </a:solidFill>
                <a:latin typeface="Calibri" panose="020F0502020204030204" pitchFamily="34" charset="0"/>
                <a:cs typeface="Calibri" panose="020F0502020204030204" pitchFamily="34" charset="0"/>
              </a:rPr>
              <a:t>Percentage of world revenues of 40 largest firms </a:t>
            </a:r>
          </a:p>
        </p:txBody>
      </p:sp>
      <p:graphicFrame>
        <p:nvGraphicFramePr>
          <p:cNvPr id="24" name="Object 9" descr="A pie chart depicting the Consultancy Services Market Revenues by area and percentage. Financial (6%), Marketing/Sales (2%), Organizational Design (11%), Benefits/Actuarial (16%), IT Strategy (17%), Corporate Strategy (17%), and Operations/Process Management (31%). "/>
          <p:cNvGraphicFramePr>
            <a:graphicFrameLocks noChangeAspect="1"/>
          </p:cNvGraphicFramePr>
          <p:nvPr>
            <p:extLst>
              <p:ext uri="{D42A27DB-BD31-4B8C-83A1-F6EECF244321}">
                <p14:modId xmlns:p14="http://schemas.microsoft.com/office/powerpoint/2010/main" val="3155400451"/>
              </p:ext>
            </p:extLst>
          </p:nvPr>
        </p:nvGraphicFramePr>
        <p:xfrm>
          <a:off x="2720181" y="990599"/>
          <a:ext cx="6980237" cy="5355613"/>
        </p:xfrm>
        <a:graphic>
          <a:graphicData uri="http://schemas.openxmlformats.org/drawingml/2006/chart">
            <c:chart xmlns:c="http://schemas.openxmlformats.org/drawingml/2006/chart" xmlns:r="http://schemas.openxmlformats.org/officeDocument/2006/relationships" r:id="rId3"/>
          </a:graphicData>
        </a:graphic>
      </p:graphicFrame>
      <p:sp>
        <p:nvSpPr>
          <p:cNvPr id="25" name="Rectangle 24"/>
          <p:cNvSpPr/>
          <p:nvPr/>
        </p:nvSpPr>
        <p:spPr>
          <a:xfrm>
            <a:off x="8522620" y="2100324"/>
            <a:ext cx="2069180" cy="738664"/>
          </a:xfrm>
          <a:prstGeom prst="rect">
            <a:avLst/>
          </a:prstGeom>
        </p:spPr>
        <p:txBody>
          <a:bodyPr wrap="square">
            <a:spAutoFit/>
          </a:bodyPr>
          <a:lstStyle/>
          <a:p>
            <a:pPr>
              <a:defRPr sz="1400" b="1" i="1" u="none" strike="noStrike" kern="1200" baseline="0">
                <a:solidFill>
                  <a:prstClr val="white"/>
                </a:solidFill>
                <a:latin typeface="+mn-lt"/>
                <a:ea typeface="+mn-ea"/>
                <a:cs typeface="+mn-cs"/>
              </a:defRPr>
            </a:pPr>
            <a:r>
              <a:rPr lang="en-US" dirty="0">
                <a:solidFill>
                  <a:srgbClr val="1F497D"/>
                </a:solidFill>
              </a:rPr>
              <a:t>Operations and process management
</a:t>
            </a:r>
            <a:fld id="{FE8D2A9E-3537-4FE3-AFB1-1E3267AB14A8}" type="PERCENTAGE">
              <a:rPr lang="en-US">
                <a:solidFill>
                  <a:srgbClr val="1F497D"/>
                </a:solidFill>
              </a:rPr>
              <a:pPr>
                <a:defRPr sz="1400" b="1" i="1" u="none" strike="noStrike" kern="1200" baseline="0">
                  <a:solidFill>
                    <a:prstClr val="white"/>
                  </a:solidFill>
                  <a:latin typeface="+mn-lt"/>
                  <a:ea typeface="+mn-ea"/>
                  <a:cs typeface="+mn-cs"/>
                </a:defRPr>
              </a:pPr>
              <a:t>31%</a:t>
            </a:fld>
            <a:endParaRPr lang="en-US" dirty="0">
              <a:solidFill>
                <a:srgbClr val="1F497D"/>
              </a:solidFill>
            </a:endParaRPr>
          </a:p>
        </p:txBody>
      </p:sp>
      <p:cxnSp>
        <p:nvCxnSpPr>
          <p:cNvPr id="26" name="Straight Arrow Connector 25"/>
          <p:cNvCxnSpPr/>
          <p:nvPr/>
        </p:nvCxnSpPr>
        <p:spPr>
          <a:xfrm flipH="1">
            <a:off x="8001000" y="2576035"/>
            <a:ext cx="5093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91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Options for Increasing Contribution</a:t>
            </a:r>
          </a:p>
        </p:txBody>
      </p:sp>
      <p:graphicFrame>
        <p:nvGraphicFramePr>
          <p:cNvPr id="6" name="Table 5" descr="This slide depicts a table with the different options to increase financial contribution in an organization. Four columns, each representing contribution options - Current, Marketing, Finance/Accounting, Operations Management and 7 rows, each representing areas in which contributions could be allocated - Sales, Cost of Goods, Gross Margin, Finance Costs, Subtotal, Taxes at 25% and Total Contribution. The chart shows that by reducing production costs by only 20%. the OM Option has a higher total contribution ($22,500) than any other option."/>
          <p:cNvGraphicFramePr>
            <a:graphicFrameLocks noGrp="1"/>
          </p:cNvGraphicFramePr>
          <p:nvPr>
            <p:extLst>
              <p:ext uri="{D42A27DB-BD31-4B8C-83A1-F6EECF244321}">
                <p14:modId xmlns:p14="http://schemas.microsoft.com/office/powerpoint/2010/main" val="485092763"/>
              </p:ext>
            </p:extLst>
          </p:nvPr>
        </p:nvGraphicFramePr>
        <p:xfrm>
          <a:off x="609600" y="1371603"/>
          <a:ext cx="10972800" cy="4876797"/>
        </p:xfrm>
        <a:graphic>
          <a:graphicData uri="http://schemas.openxmlformats.org/drawingml/2006/table">
            <a:tbl>
              <a:tblPr>
                <a:tableStyleId>{2D5ABB26-0587-4C30-8999-92F81FD0307C}</a:tableStyleId>
              </a:tblPr>
              <a:tblGrid>
                <a:gridCol w="2194560">
                  <a:extLst>
                    <a:ext uri="{9D8B030D-6E8A-4147-A177-3AD203B41FA5}">
                      <a16:colId xmlns:a16="http://schemas.microsoft.com/office/drawing/2014/main" val="1112792139"/>
                    </a:ext>
                  </a:extLst>
                </a:gridCol>
                <a:gridCol w="2194560">
                  <a:extLst>
                    <a:ext uri="{9D8B030D-6E8A-4147-A177-3AD203B41FA5}">
                      <a16:colId xmlns:a16="http://schemas.microsoft.com/office/drawing/2014/main" val="128020503"/>
                    </a:ext>
                  </a:extLst>
                </a:gridCol>
                <a:gridCol w="2194560">
                  <a:extLst>
                    <a:ext uri="{9D8B030D-6E8A-4147-A177-3AD203B41FA5}">
                      <a16:colId xmlns:a16="http://schemas.microsoft.com/office/drawing/2014/main" val="1092287298"/>
                    </a:ext>
                  </a:extLst>
                </a:gridCol>
                <a:gridCol w="3169920">
                  <a:extLst>
                    <a:ext uri="{9D8B030D-6E8A-4147-A177-3AD203B41FA5}">
                      <a16:colId xmlns:a16="http://schemas.microsoft.com/office/drawing/2014/main" val="1168635933"/>
                    </a:ext>
                  </a:extLst>
                </a:gridCol>
                <a:gridCol w="1219200">
                  <a:extLst>
                    <a:ext uri="{9D8B030D-6E8A-4147-A177-3AD203B41FA5}">
                      <a16:colId xmlns:a16="http://schemas.microsoft.com/office/drawing/2014/main" val="3430708405"/>
                    </a:ext>
                  </a:extLst>
                </a:gridCol>
              </a:tblGrid>
              <a:tr h="752113">
                <a:tc>
                  <a:txBody>
                    <a:bodyPr/>
                    <a:lstStyle/>
                    <a:p>
                      <a:pPr algn="ctr"/>
                      <a:endParaRPr lang="en-US" sz="1800" dirty="0">
                        <a:solidFill>
                          <a:schemeClr val="tx2"/>
                        </a:solidFill>
                        <a:effectLst/>
                        <a:latin typeface="Calibri" panose="020F0502020204030204" pitchFamily="34" charset="0"/>
                        <a:cs typeface="Calibri" panose="020F0502020204030204" pitchFamily="34" charset="0"/>
                      </a:endParaRPr>
                    </a:p>
                  </a:txBody>
                  <a:tcPr anchor="ctr">
                    <a:lnB w="28575" cap="flat" cmpd="sng" algn="ctr">
                      <a:solidFill>
                        <a:schemeClr val="tx2">
                          <a:lumMod val="75000"/>
                        </a:schemeClr>
                      </a:solidFill>
                      <a:prstDash val="solid"/>
                      <a:round/>
                      <a:headEnd type="none" w="med" len="med"/>
                      <a:tailEnd type="none" w="med" len="med"/>
                    </a:lnB>
                  </a:tcPr>
                </a:tc>
                <a:tc>
                  <a:txBody>
                    <a:bodyPr/>
                    <a:lstStyle/>
                    <a:p>
                      <a:pPr algn="ctr"/>
                      <a:endParaRPr lang="en-US" sz="1800" dirty="0">
                        <a:solidFill>
                          <a:schemeClr val="tx2"/>
                        </a:solidFill>
                        <a:effectLst/>
                        <a:latin typeface="Calibri" panose="020F0502020204030204" pitchFamily="34" charset="0"/>
                        <a:cs typeface="Calibri" panose="020F0502020204030204" pitchFamily="34" charset="0"/>
                      </a:endParaRPr>
                    </a:p>
                  </a:txBody>
                  <a:tcPr anchor="ctr">
                    <a:lnB w="28575"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Marketing Option</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28575"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Finance/Accounting Option</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28575" cap="flat" cmpd="sng" algn="ctr">
                      <a:solidFill>
                        <a:schemeClr val="tx2">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a:solidFill>
                            <a:schemeClr val="tx2"/>
                          </a:solidFill>
                          <a:effectLst/>
                          <a:latin typeface="Calibri" panose="020F0502020204030204" pitchFamily="34" charset="0"/>
                          <a:cs typeface="Calibri" panose="020F0502020204030204" pitchFamily="34" charset="0"/>
                        </a:rPr>
                        <a:t>OM Option</a:t>
                      </a:r>
                    </a:p>
                  </a:txBody>
                  <a:tcPr anchor="ctr">
                    <a:lnB w="28575"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1656409823"/>
                  </a:ext>
                </a:extLst>
              </a:tr>
              <a:tr h="1074448">
                <a:tc>
                  <a:txBody>
                    <a:bodyPr/>
                    <a:lstStyle/>
                    <a:p>
                      <a:pPr algn="ctr"/>
                      <a:endParaRPr lang="en-US" sz="1800" dirty="0">
                        <a:solidFill>
                          <a:schemeClr val="tx2"/>
                        </a:solidFill>
                        <a:effectLst/>
                        <a:latin typeface="Calibri" panose="020F0502020204030204" pitchFamily="34" charset="0"/>
                        <a:cs typeface="Calibri" panose="020F0502020204030204" pitchFamily="34" charset="0"/>
                      </a:endParaRPr>
                    </a:p>
                  </a:txBody>
                  <a:tcPr anchor="ctr">
                    <a:lnT w="28575" cap="flat" cmpd="sng" algn="ctr">
                      <a:solidFill>
                        <a:schemeClr val="tx2">
                          <a:lumMod val="75000"/>
                        </a:schemeClr>
                      </a:solidFill>
                      <a:prstDash val="solid"/>
                      <a:round/>
                      <a:headEnd type="none" w="med" len="med"/>
                      <a:tailEnd type="none" w="med" len="med"/>
                    </a:lnT>
                    <a:lnB w="28575"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Current</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28575" cap="flat" cmpd="sng" algn="ctr">
                      <a:solidFill>
                        <a:schemeClr val="tx2">
                          <a:lumMod val="75000"/>
                        </a:schemeClr>
                      </a:solidFill>
                      <a:prstDash val="solid"/>
                      <a:round/>
                      <a:headEnd type="none" w="med" len="med"/>
                      <a:tailEnd type="none" w="med" len="med"/>
                    </a:lnT>
                    <a:lnB w="28575"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Increase </a:t>
                      </a:r>
                      <a:br>
                        <a:rPr lang="en-AU" sz="1800" dirty="0">
                          <a:solidFill>
                            <a:schemeClr val="tx2"/>
                          </a:solidFill>
                          <a:effectLst/>
                          <a:latin typeface="Calibri" panose="020F0502020204030204" pitchFamily="34" charset="0"/>
                          <a:cs typeface="Calibri" panose="020F0502020204030204" pitchFamily="34" charset="0"/>
                        </a:rPr>
                      </a:br>
                      <a:r>
                        <a:rPr lang="en-AU" sz="1800" dirty="0">
                          <a:solidFill>
                            <a:schemeClr val="tx2"/>
                          </a:solidFill>
                          <a:effectLst/>
                          <a:latin typeface="Calibri" panose="020F0502020204030204" pitchFamily="34" charset="0"/>
                          <a:cs typeface="Calibri" panose="020F0502020204030204" pitchFamily="34" charset="0"/>
                        </a:rPr>
                        <a:t>Sales </a:t>
                      </a:r>
                      <a:br>
                        <a:rPr lang="en-AU" sz="1800" dirty="0">
                          <a:solidFill>
                            <a:schemeClr val="tx2"/>
                          </a:solidFill>
                          <a:effectLst/>
                          <a:latin typeface="Calibri" panose="020F0502020204030204" pitchFamily="34" charset="0"/>
                          <a:cs typeface="Calibri" panose="020F0502020204030204" pitchFamily="34" charset="0"/>
                        </a:rPr>
                      </a:br>
                      <a:r>
                        <a:rPr lang="en-AU" sz="1800" dirty="0">
                          <a:solidFill>
                            <a:schemeClr val="tx2"/>
                          </a:solidFill>
                          <a:effectLst/>
                          <a:latin typeface="Calibri" panose="020F0502020204030204" pitchFamily="34" charset="0"/>
                          <a:cs typeface="Calibri" panose="020F0502020204030204" pitchFamily="34" charset="0"/>
                        </a:rPr>
                        <a:t>Revenue 50%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28575" cap="flat" cmpd="sng" algn="ctr">
                      <a:solidFill>
                        <a:schemeClr val="tx2">
                          <a:lumMod val="75000"/>
                        </a:schemeClr>
                      </a:solidFill>
                      <a:prstDash val="solid"/>
                      <a:round/>
                      <a:headEnd type="none" w="med" len="med"/>
                      <a:tailEnd type="none" w="med" len="med"/>
                    </a:lnT>
                    <a:lnB w="28575"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Reduce Finance</a:t>
                      </a:r>
                    </a:p>
                    <a:p>
                      <a:pPr algn="ctr"/>
                      <a:r>
                        <a:rPr lang="en-AU" sz="1800" dirty="0">
                          <a:solidFill>
                            <a:schemeClr val="tx2"/>
                          </a:solidFill>
                          <a:effectLst/>
                          <a:latin typeface="Calibri" panose="020F0502020204030204" pitchFamily="34" charset="0"/>
                          <a:cs typeface="Calibri" panose="020F0502020204030204" pitchFamily="34" charset="0"/>
                        </a:rPr>
                        <a:t>Costs 50%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28575" cap="flat" cmpd="sng" algn="ctr">
                      <a:solidFill>
                        <a:schemeClr val="tx2">
                          <a:lumMod val="75000"/>
                        </a:schemeClr>
                      </a:solidFill>
                      <a:prstDash val="solid"/>
                      <a:round/>
                      <a:headEnd type="none" w="med" len="med"/>
                      <a:tailEnd type="none" w="med" len="med"/>
                    </a:lnT>
                    <a:lnB w="28575" cap="flat" cmpd="sng" algn="ctr">
                      <a:solidFill>
                        <a:schemeClr val="tx2">
                          <a:lumMod val="7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a:solidFill>
                            <a:schemeClr val="tx2"/>
                          </a:solidFill>
                          <a:effectLst/>
                          <a:latin typeface="Calibri" panose="020F0502020204030204" pitchFamily="34" charset="0"/>
                          <a:cs typeface="Calibri" panose="020F0502020204030204" pitchFamily="34" charset="0"/>
                        </a:rPr>
                        <a:t>Reduce</a:t>
                      </a:r>
                    </a:p>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a:solidFill>
                            <a:schemeClr val="tx2"/>
                          </a:solidFill>
                          <a:effectLst/>
                          <a:latin typeface="Calibri" panose="020F0502020204030204" pitchFamily="34" charset="0"/>
                          <a:cs typeface="Calibri" panose="020F0502020204030204" pitchFamily="34" charset="0"/>
                        </a:rPr>
                        <a:t>Production</a:t>
                      </a:r>
                    </a:p>
                    <a:p>
                      <a:pPr marL="0" marR="0" indent="0" algn="ctr" defTabSz="914400" rtl="0" eaLnBrk="1" fontAlgn="auto" latinLnBrk="0" hangingPunct="1">
                        <a:lnSpc>
                          <a:spcPct val="100000"/>
                        </a:lnSpc>
                        <a:spcBef>
                          <a:spcPts val="0"/>
                        </a:spcBef>
                        <a:spcAft>
                          <a:spcPts val="0"/>
                        </a:spcAft>
                        <a:buClrTx/>
                        <a:buSzTx/>
                        <a:buFontTx/>
                        <a:buNone/>
                        <a:tabLst/>
                        <a:defRPr/>
                      </a:pPr>
                      <a:r>
                        <a:rPr lang="en-AU" sz="1800" dirty="0">
                          <a:solidFill>
                            <a:schemeClr val="tx2"/>
                          </a:solidFill>
                          <a:effectLst/>
                          <a:latin typeface="Calibri" panose="020F0502020204030204" pitchFamily="34" charset="0"/>
                          <a:cs typeface="Calibri" panose="020F0502020204030204" pitchFamily="34" charset="0"/>
                        </a:rPr>
                        <a:t>Costs </a:t>
                      </a:r>
                      <a:r>
                        <a:rPr lang="en-AU" sz="1800" b="1" dirty="0">
                          <a:solidFill>
                            <a:schemeClr val="tx2"/>
                          </a:solidFill>
                          <a:effectLst/>
                          <a:latin typeface="Calibri" panose="020F0502020204030204" pitchFamily="34" charset="0"/>
                          <a:cs typeface="Calibri" panose="020F0502020204030204" pitchFamily="34" charset="0"/>
                        </a:rPr>
                        <a:t>20%</a:t>
                      </a:r>
                    </a:p>
                  </a:txBody>
                  <a:tcPr anchor="ctr">
                    <a:lnT w="28575" cap="flat" cmpd="sng" algn="ctr">
                      <a:solidFill>
                        <a:schemeClr val="tx2">
                          <a:lumMod val="75000"/>
                        </a:schemeClr>
                      </a:solidFill>
                      <a:prstDash val="solid"/>
                      <a:round/>
                      <a:headEnd type="none" w="med" len="med"/>
                      <a:tailEnd type="none" w="med" len="med"/>
                    </a:lnT>
                    <a:lnB w="28575"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2519482544"/>
                  </a:ext>
                </a:extLst>
              </a:tr>
              <a:tr h="435748">
                <a:tc>
                  <a:txBody>
                    <a:bodyPr/>
                    <a:lstStyle/>
                    <a:p>
                      <a:pPr algn="l"/>
                      <a:r>
                        <a:rPr lang="en-AU" sz="1800" dirty="0">
                          <a:solidFill>
                            <a:schemeClr val="tx2"/>
                          </a:solidFill>
                          <a:effectLst/>
                          <a:latin typeface="Calibri" panose="020F0502020204030204" pitchFamily="34" charset="0"/>
                          <a:cs typeface="Calibri" panose="020F0502020204030204" pitchFamily="34" charset="0"/>
                        </a:rPr>
                        <a:t>Sales</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28575"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$100,000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28575"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$150,000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28575"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$100,000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28575"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$100,000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28575" cap="flat" cmpd="sng" algn="ctr">
                      <a:solidFill>
                        <a:schemeClr val="tx2">
                          <a:lumMod val="75000"/>
                        </a:schemeClr>
                      </a:solidFill>
                      <a:prstDash val="solid"/>
                      <a:round/>
                      <a:headEnd type="none" w="med" len="med"/>
                      <a:tailEnd type="none" w="med" len="med"/>
                    </a:lnT>
                  </a:tcPr>
                </a:tc>
                <a:extLst>
                  <a:ext uri="{0D108BD9-81ED-4DB2-BD59-A6C34878D82A}">
                    <a16:rowId xmlns:a16="http://schemas.microsoft.com/office/drawing/2014/main" val="1470521425"/>
                  </a:ext>
                </a:extLst>
              </a:tr>
              <a:tr h="435748">
                <a:tc>
                  <a:txBody>
                    <a:bodyPr/>
                    <a:lstStyle/>
                    <a:p>
                      <a:pPr algn="l"/>
                      <a:r>
                        <a:rPr lang="en-AU" sz="1800" dirty="0">
                          <a:solidFill>
                            <a:schemeClr val="tx2"/>
                          </a:solidFill>
                          <a:effectLst/>
                          <a:latin typeface="Calibri" panose="020F0502020204030204" pitchFamily="34" charset="0"/>
                          <a:cs typeface="Calibri" panose="020F0502020204030204" pitchFamily="34" charset="0"/>
                        </a:rPr>
                        <a:t>Cost of Goods </a:t>
                      </a:r>
                      <a:endParaRPr lang="en-US" sz="1800" dirty="0">
                        <a:solidFill>
                          <a:schemeClr val="tx2"/>
                        </a:solidFill>
                        <a:effectLst/>
                        <a:latin typeface="Calibri" panose="020F0502020204030204" pitchFamily="34" charset="0"/>
                        <a:cs typeface="Calibri" panose="020F0502020204030204" pitchFamily="34" charset="0"/>
                      </a:endParaRPr>
                    </a:p>
                  </a:txBody>
                  <a:tcPr anchor="ct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–80,000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–120,000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–80,000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–64,000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2153162797"/>
                  </a:ext>
                </a:extLst>
              </a:tr>
              <a:tr h="435748">
                <a:tc>
                  <a:txBody>
                    <a:bodyPr/>
                    <a:lstStyle/>
                    <a:p>
                      <a:pPr algn="l"/>
                      <a:r>
                        <a:rPr lang="en-AU" sz="1800" dirty="0">
                          <a:solidFill>
                            <a:schemeClr val="tx2"/>
                          </a:solidFill>
                          <a:effectLst/>
                          <a:latin typeface="Calibri" panose="020F0502020204030204" pitchFamily="34" charset="0"/>
                          <a:cs typeface="Calibri" panose="020F0502020204030204" pitchFamily="34" charset="0"/>
                        </a:rPr>
                        <a:t>Gross Margin</a:t>
                      </a:r>
                      <a:endParaRPr lang="en-US" sz="1800" dirty="0">
                        <a:solidFill>
                          <a:schemeClr val="tx2"/>
                        </a:solidFill>
                        <a:effectLst/>
                        <a:latin typeface="Calibri" panose="020F0502020204030204" pitchFamily="34" charset="0"/>
                        <a:cs typeface="Calibri" panose="020F0502020204030204" pitchFamily="34" charset="0"/>
                      </a:endParaRPr>
                    </a:p>
                  </a:txBody>
                  <a:tcPr anchor="ct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20,000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30,000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20,000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36,000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extLst>
                  <a:ext uri="{0D108BD9-81ED-4DB2-BD59-A6C34878D82A}">
                    <a16:rowId xmlns:a16="http://schemas.microsoft.com/office/drawing/2014/main" val="636660886"/>
                  </a:ext>
                </a:extLst>
              </a:tr>
              <a:tr h="435748">
                <a:tc>
                  <a:txBody>
                    <a:bodyPr/>
                    <a:lstStyle/>
                    <a:p>
                      <a:pPr algn="l"/>
                      <a:r>
                        <a:rPr lang="en-AU" sz="1800" dirty="0">
                          <a:solidFill>
                            <a:schemeClr val="tx2"/>
                          </a:solidFill>
                          <a:effectLst/>
                          <a:latin typeface="Calibri" panose="020F0502020204030204" pitchFamily="34" charset="0"/>
                          <a:cs typeface="Calibri" panose="020F0502020204030204" pitchFamily="34" charset="0"/>
                        </a:rPr>
                        <a:t>Finance Costs</a:t>
                      </a:r>
                      <a:endParaRPr lang="en-US" sz="1800" dirty="0">
                        <a:solidFill>
                          <a:schemeClr val="tx2"/>
                        </a:solidFill>
                        <a:effectLst/>
                        <a:latin typeface="Calibri" panose="020F0502020204030204" pitchFamily="34" charset="0"/>
                        <a:cs typeface="Calibri" panose="020F0502020204030204" pitchFamily="34" charset="0"/>
                      </a:endParaRPr>
                    </a:p>
                  </a:txBody>
                  <a:tcPr anchor="ct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–6,000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–6,000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–3,000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–6,000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204412876"/>
                  </a:ext>
                </a:extLst>
              </a:tr>
              <a:tr h="435748">
                <a:tc>
                  <a:txBody>
                    <a:bodyPr/>
                    <a:lstStyle/>
                    <a:p>
                      <a:pPr algn="l"/>
                      <a:r>
                        <a:rPr lang="en-AU" sz="1800" dirty="0">
                          <a:solidFill>
                            <a:schemeClr val="tx2"/>
                          </a:solidFill>
                          <a:effectLst/>
                          <a:latin typeface="Calibri" panose="020F0502020204030204" pitchFamily="34" charset="0"/>
                          <a:cs typeface="Calibri" panose="020F0502020204030204" pitchFamily="34" charset="0"/>
                        </a:rPr>
                        <a:t>Subtotal</a:t>
                      </a:r>
                      <a:endParaRPr lang="en-US" sz="1800" dirty="0">
                        <a:solidFill>
                          <a:schemeClr val="tx2"/>
                        </a:solidFill>
                        <a:effectLst/>
                        <a:latin typeface="Calibri" panose="020F0502020204030204" pitchFamily="34" charset="0"/>
                        <a:cs typeface="Calibri" panose="020F0502020204030204" pitchFamily="34" charset="0"/>
                      </a:endParaRPr>
                    </a:p>
                  </a:txBody>
                  <a:tcPr anchor="ct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14,000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24,000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17,000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30,000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extLst>
                  <a:ext uri="{0D108BD9-81ED-4DB2-BD59-A6C34878D82A}">
                    <a16:rowId xmlns:a16="http://schemas.microsoft.com/office/drawing/2014/main" val="4008135802"/>
                  </a:ext>
                </a:extLst>
              </a:tr>
              <a:tr h="435748">
                <a:tc>
                  <a:txBody>
                    <a:bodyPr/>
                    <a:lstStyle/>
                    <a:p>
                      <a:pPr algn="l"/>
                      <a:r>
                        <a:rPr lang="en-AU" sz="1800" dirty="0">
                          <a:solidFill>
                            <a:schemeClr val="tx2"/>
                          </a:solidFill>
                          <a:effectLst/>
                          <a:latin typeface="Calibri" panose="020F0502020204030204" pitchFamily="34" charset="0"/>
                          <a:cs typeface="Calibri" panose="020F0502020204030204" pitchFamily="34" charset="0"/>
                        </a:rPr>
                        <a:t>Taxes at 25%</a:t>
                      </a:r>
                      <a:endParaRPr lang="en-US" sz="1800" dirty="0">
                        <a:solidFill>
                          <a:schemeClr val="tx2"/>
                        </a:solidFill>
                        <a:effectLst/>
                        <a:latin typeface="Calibri" panose="020F0502020204030204" pitchFamily="34" charset="0"/>
                        <a:cs typeface="Calibri" panose="020F0502020204030204" pitchFamily="34" charset="0"/>
                      </a:endParaRPr>
                    </a:p>
                  </a:txBody>
                  <a:tcPr anchor="ct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–3,500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–6,000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–4,250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–7,500</a:t>
                      </a:r>
                      <a:endParaRPr lang="en-US" sz="1800" dirty="0">
                        <a:solidFill>
                          <a:schemeClr val="tx2"/>
                        </a:solidFill>
                        <a:effectLst/>
                        <a:latin typeface="Calibri" panose="020F0502020204030204" pitchFamily="34" charset="0"/>
                        <a:cs typeface="Calibri" panose="020F0502020204030204" pitchFamily="34" charset="0"/>
                      </a:endParaRPr>
                    </a:p>
                  </a:txBody>
                  <a:tcPr anchor="ctr">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2511697345"/>
                  </a:ext>
                </a:extLst>
              </a:tr>
              <a:tr h="435748">
                <a:tc>
                  <a:txBody>
                    <a:bodyPr/>
                    <a:lstStyle/>
                    <a:p>
                      <a:pPr algn="l"/>
                      <a:r>
                        <a:rPr lang="en-AU" sz="1800" dirty="0">
                          <a:solidFill>
                            <a:schemeClr val="tx2"/>
                          </a:solidFill>
                          <a:effectLst/>
                          <a:latin typeface="Calibri" panose="020F0502020204030204" pitchFamily="34" charset="0"/>
                          <a:cs typeface="Calibri" panose="020F0502020204030204" pitchFamily="34" charset="0"/>
                        </a:rPr>
                        <a:t>Contribution</a:t>
                      </a:r>
                      <a:endParaRPr lang="en-US" sz="1800" dirty="0">
                        <a:solidFill>
                          <a:schemeClr val="tx2"/>
                        </a:solidFill>
                        <a:effectLst/>
                        <a:latin typeface="Calibri" panose="020F0502020204030204" pitchFamily="34" charset="0"/>
                        <a:cs typeface="Calibri" panose="020F0502020204030204" pitchFamily="34" charset="0"/>
                      </a:endParaRPr>
                    </a:p>
                  </a:txBody>
                  <a:tcPr anchor="ct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$ 10,500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$ 18,000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tc>
                  <a:txBody>
                    <a:bodyPr/>
                    <a:lstStyle/>
                    <a:p>
                      <a:pPr algn="ctr"/>
                      <a:r>
                        <a:rPr lang="en-AU" sz="1800" dirty="0">
                          <a:solidFill>
                            <a:schemeClr val="tx2"/>
                          </a:solidFill>
                          <a:effectLst/>
                          <a:latin typeface="Calibri" panose="020F0502020204030204" pitchFamily="34" charset="0"/>
                          <a:cs typeface="Calibri" panose="020F0502020204030204" pitchFamily="34" charset="0"/>
                        </a:rPr>
                        <a:t>$ 12,750</a:t>
                      </a:r>
                      <a:endParaRPr lang="en-US" sz="1800"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tc>
                  <a:txBody>
                    <a:bodyPr/>
                    <a:lstStyle/>
                    <a:p>
                      <a:pPr algn="ctr"/>
                      <a:r>
                        <a:rPr lang="en-AU" sz="1800" b="1" dirty="0">
                          <a:solidFill>
                            <a:schemeClr val="tx2"/>
                          </a:solidFill>
                          <a:effectLst/>
                          <a:latin typeface="Calibri" panose="020F0502020204030204" pitchFamily="34" charset="0"/>
                          <a:cs typeface="Calibri" panose="020F0502020204030204" pitchFamily="34" charset="0"/>
                        </a:rPr>
                        <a:t>$ 22,500</a:t>
                      </a:r>
                      <a:endParaRPr lang="en-US" sz="1800" b="1" dirty="0">
                        <a:solidFill>
                          <a:schemeClr val="tx2"/>
                        </a:solidFill>
                        <a:effectLst/>
                        <a:latin typeface="Calibri" panose="020F0502020204030204" pitchFamily="34" charset="0"/>
                        <a:cs typeface="Calibri" panose="020F0502020204030204" pitchFamily="34" charset="0"/>
                      </a:endParaRPr>
                    </a:p>
                  </a:txBody>
                  <a:tcPr anchor="ctr">
                    <a:lnT w="12700" cap="flat" cmpd="sng" algn="ctr">
                      <a:solidFill>
                        <a:schemeClr val="tx2">
                          <a:lumMod val="75000"/>
                        </a:schemeClr>
                      </a:solidFill>
                      <a:prstDash val="solid"/>
                      <a:round/>
                      <a:headEnd type="none" w="med" len="med"/>
                      <a:tailEnd type="none" w="med" len="med"/>
                    </a:lnT>
                  </a:tcPr>
                </a:tc>
                <a:extLst>
                  <a:ext uri="{0D108BD9-81ED-4DB2-BD59-A6C34878D82A}">
                    <a16:rowId xmlns:a16="http://schemas.microsoft.com/office/drawing/2014/main" val="3266500040"/>
                  </a:ext>
                </a:extLst>
              </a:tr>
            </a:tbl>
          </a:graphicData>
        </a:graphic>
      </p:graphicFrame>
    </p:spTree>
    <p:extLst>
      <p:ext uri="{BB962C8B-B14F-4D97-AF65-F5344CB8AC3E}">
        <p14:creationId xmlns:p14="http://schemas.microsoft.com/office/powerpoint/2010/main" val="14789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317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Areas of Operations Management Covered </a:t>
            </a:r>
            <a:br>
              <a:rPr lang="en-US" dirty="0"/>
            </a:br>
            <a:r>
              <a:rPr lang="en-US" dirty="0"/>
              <a:t>in This Course</a:t>
            </a:r>
          </a:p>
        </p:txBody>
      </p:sp>
      <p:sp>
        <p:nvSpPr>
          <p:cNvPr id="6" name="Rectangle 5"/>
          <p:cNvSpPr/>
          <p:nvPr/>
        </p:nvSpPr>
        <p:spPr>
          <a:xfrm>
            <a:off x="5105400" y="306186"/>
            <a:ext cx="6725653" cy="907941"/>
          </a:xfrm>
          <a:prstGeom prst="rect">
            <a:avLst/>
          </a:prstGeom>
        </p:spPr>
        <p:txBody>
          <a:bodyPr wrap="square">
            <a:noAutofit/>
          </a:bodyPr>
          <a:lstStyle/>
          <a:p>
            <a:pPr algn="r"/>
            <a:r>
              <a:rPr lang="en-US" sz="2400" dirty="0">
                <a:solidFill>
                  <a:schemeClr val="tx2"/>
                </a:solidFill>
                <a:latin typeface="Calibri" panose="020F0502020204030204" pitchFamily="34" charset="0"/>
                <a:cs typeface="Calibri" panose="020F0502020204030204" pitchFamily="34" charset="0"/>
              </a:rPr>
              <a:t>Professor Amit Pazgal</a:t>
            </a:r>
          </a:p>
        </p:txBody>
      </p:sp>
    </p:spTree>
    <p:extLst>
      <p:ext uri="{BB962C8B-B14F-4D97-AF65-F5344CB8AC3E}">
        <p14:creationId xmlns:p14="http://schemas.microsoft.com/office/powerpoint/2010/main" val="1944728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6"/>
          <p:cNvSpPr>
            <a:spLocks noGrp="1" noChangeArrowheads="1"/>
          </p:cNvSpPr>
          <p:nvPr>
            <p:ph sz="quarter" idx="4294967295"/>
          </p:nvPr>
        </p:nvSpPr>
        <p:spPr>
          <a:xfrm>
            <a:off x="304800" y="2514600"/>
            <a:ext cx="11582400" cy="3886200"/>
          </a:xfrm>
        </p:spPr>
        <p:txBody>
          <a:bodyPr/>
          <a:lstStyle/>
          <a:p>
            <a:r>
              <a:rPr lang="en-US" dirty="0"/>
              <a:t>Four people want to cross a bridge that can only hold </a:t>
            </a:r>
            <a:r>
              <a:rPr lang="en-US" b="1" dirty="0"/>
              <a:t>two</a:t>
            </a:r>
            <a:r>
              <a:rPr lang="en-US" dirty="0"/>
              <a:t> at one time. It is pitch dark and they only have one flashlight. People must cross either alone or in pairs and must have the flashlight. Their walking speeds allow them to cross in </a:t>
            </a:r>
            <a:r>
              <a:rPr lang="en-US" b="1" i="1" dirty="0"/>
              <a:t>1, 2, 7,</a:t>
            </a:r>
            <a:r>
              <a:rPr lang="en-US" dirty="0"/>
              <a:t> and </a:t>
            </a:r>
            <a:r>
              <a:rPr lang="en-US" b="1" i="1" dirty="0"/>
              <a:t>10</a:t>
            </a:r>
            <a:r>
              <a:rPr lang="en-US" dirty="0"/>
              <a:t> minutes, respectively. </a:t>
            </a:r>
          </a:p>
          <a:p>
            <a:r>
              <a:rPr lang="en-US" dirty="0"/>
              <a:t>If two people walk together, they walk at the slower speed. What is the </a:t>
            </a:r>
            <a:r>
              <a:rPr lang="en-US" b="1" dirty="0"/>
              <a:t>minimum</a:t>
            </a:r>
            <a:r>
              <a:rPr lang="en-US" dirty="0"/>
              <a:t> time for all to cross?</a:t>
            </a:r>
          </a:p>
        </p:txBody>
      </p:sp>
      <p:grpSp>
        <p:nvGrpSpPr>
          <p:cNvPr id="3" name="Group 2" descr="A cartoon of 4 stick figures and a flashlight."/>
          <p:cNvGrpSpPr/>
          <p:nvPr/>
        </p:nvGrpSpPr>
        <p:grpSpPr>
          <a:xfrm>
            <a:off x="2406896" y="215900"/>
            <a:ext cx="7378209" cy="2070100"/>
            <a:chOff x="3710782" y="215900"/>
            <a:chExt cx="7378209" cy="2070100"/>
          </a:xfrm>
        </p:grpSpPr>
        <p:pic>
          <p:nvPicPr>
            <p:cNvPr id="1031" name="Picture 3" descr="C:\Documents and Settings\ap4\Local Settings\Temporary Internet Files\Content.IE5\6V4JQZ4V\MCj04242200000[1].wmf"/>
            <p:cNvPicPr>
              <a:picLocks noChangeAspect="1" noChangeArrowheads="1"/>
            </p:cNvPicPr>
            <p:nvPr/>
          </p:nvPicPr>
          <p:blipFill>
            <a:blip r:embed="rId3" cstate="print"/>
            <a:stretch>
              <a:fillRect/>
            </a:stretch>
          </p:blipFill>
          <p:spPr bwMode="auto">
            <a:xfrm>
              <a:off x="9144001" y="280765"/>
              <a:ext cx="1944990" cy="1946809"/>
            </a:xfrm>
            <a:prstGeom prst="rect">
              <a:avLst/>
            </a:prstGeom>
          </p:spPr>
        </p:pic>
        <p:grpSp>
          <p:nvGrpSpPr>
            <p:cNvPr id="2" name="Group 1"/>
            <p:cNvGrpSpPr/>
            <p:nvPr/>
          </p:nvGrpSpPr>
          <p:grpSpPr>
            <a:xfrm>
              <a:off x="3710782" y="215900"/>
              <a:ext cx="4770437" cy="2070100"/>
              <a:chOff x="2622550" y="229"/>
              <a:chExt cx="4771231" cy="2069871"/>
            </a:xfrm>
          </p:grpSpPr>
          <p:graphicFrame>
            <p:nvGraphicFramePr>
              <p:cNvPr id="1026" name="Object 2"/>
              <p:cNvGraphicFramePr>
                <a:graphicFrameLocks noChangeAspect="1"/>
              </p:cNvGraphicFramePr>
              <p:nvPr/>
            </p:nvGraphicFramePr>
            <p:xfrm>
              <a:off x="5200650" y="6667"/>
              <a:ext cx="903288" cy="2005013"/>
            </p:xfrm>
            <a:graphic>
              <a:graphicData uri="http://schemas.openxmlformats.org/presentationml/2006/ole">
                <mc:AlternateContent xmlns:mc="http://schemas.openxmlformats.org/markup-compatibility/2006">
                  <mc:Choice xmlns:v="urn:schemas-microsoft-com:vml" Requires="v">
                    <p:oleObj spid="_x0000_s4282" name="Clip" r:id="rId4" imgW="1857600" imgH="3995640" progId="">
                      <p:embed/>
                    </p:oleObj>
                  </mc:Choice>
                  <mc:Fallback>
                    <p:oleObj name="Clip" r:id="rId4" imgW="1857600" imgH="3995640" progId="">
                      <p:embed/>
                      <p:pic>
                        <p:nvPicPr>
                          <p:cNvPr id="1026" name="Object 2"/>
                          <p:cNvPicPr>
                            <a:picLocks noChangeAspect="1" noChangeArrowheads="1"/>
                          </p:cNvPicPr>
                          <p:nvPr/>
                        </p:nvPicPr>
                        <p:blipFill>
                          <a:blip r:embed="rId5">
                            <a:lum contrast="48000"/>
                            <a:extLst>
                              <a:ext uri="{28A0092B-C50C-407E-A947-70E740481C1C}">
                                <a14:useLocalDpi xmlns:a14="http://schemas.microsoft.com/office/drawing/2010/main" val="0"/>
                              </a:ext>
                            </a:extLst>
                          </a:blip>
                          <a:srcRect/>
                          <a:stretch>
                            <a:fillRect/>
                          </a:stretch>
                        </p:blipFill>
                        <p:spPr bwMode="black">
                          <a:xfrm>
                            <a:off x="5200650" y="6667"/>
                            <a:ext cx="903288" cy="200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4"/>
              <p:cNvGraphicFramePr>
                <a:graphicFrameLocks noChangeAspect="1"/>
              </p:cNvGraphicFramePr>
              <p:nvPr/>
            </p:nvGraphicFramePr>
            <p:xfrm>
              <a:off x="6490493" y="229"/>
              <a:ext cx="903288" cy="2005013"/>
            </p:xfrm>
            <a:graphic>
              <a:graphicData uri="http://schemas.openxmlformats.org/presentationml/2006/ole">
                <mc:AlternateContent xmlns:mc="http://schemas.openxmlformats.org/markup-compatibility/2006">
                  <mc:Choice xmlns:v="urn:schemas-microsoft-com:vml" Requires="v">
                    <p:oleObj spid="_x0000_s4283" name="Clip" r:id="rId6" imgW="1857600" imgH="3995640" progId="">
                      <p:embed/>
                    </p:oleObj>
                  </mc:Choice>
                  <mc:Fallback>
                    <p:oleObj name="Clip" r:id="rId6" imgW="1857600" imgH="3995640" progId="">
                      <p:embed/>
                      <p:pic>
                        <p:nvPicPr>
                          <p:cNvPr id="1027" name="Object 4"/>
                          <p:cNvPicPr>
                            <a:picLocks noChangeAspect="1" noChangeArrowheads="1"/>
                          </p:cNvPicPr>
                          <p:nvPr/>
                        </p:nvPicPr>
                        <p:blipFill>
                          <a:blip r:embed="rId7">
                            <a:lum contrast="48000"/>
                            <a:extLst>
                              <a:ext uri="{28A0092B-C50C-407E-A947-70E740481C1C}">
                                <a14:useLocalDpi xmlns:a14="http://schemas.microsoft.com/office/drawing/2010/main" val="0"/>
                              </a:ext>
                            </a:extLst>
                          </a:blip>
                          <a:srcRect/>
                          <a:stretch>
                            <a:fillRect/>
                          </a:stretch>
                        </p:blipFill>
                        <p:spPr bwMode="black">
                          <a:xfrm>
                            <a:off x="6490493" y="229"/>
                            <a:ext cx="903288" cy="200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5"/>
              <p:cNvGraphicFramePr>
                <a:graphicFrameLocks noChangeAspect="1"/>
              </p:cNvGraphicFramePr>
              <p:nvPr/>
            </p:nvGraphicFramePr>
            <p:xfrm>
              <a:off x="3911600" y="65088"/>
              <a:ext cx="903288" cy="2005012"/>
            </p:xfrm>
            <a:graphic>
              <a:graphicData uri="http://schemas.openxmlformats.org/presentationml/2006/ole">
                <mc:AlternateContent xmlns:mc="http://schemas.openxmlformats.org/markup-compatibility/2006">
                  <mc:Choice xmlns:v="urn:schemas-microsoft-com:vml" Requires="v">
                    <p:oleObj spid="_x0000_s4284" name="Clip" r:id="rId8" imgW="1857600" imgH="3995640" progId="">
                      <p:embed/>
                    </p:oleObj>
                  </mc:Choice>
                  <mc:Fallback>
                    <p:oleObj name="Clip" r:id="rId8" imgW="1857600" imgH="3995640" progId="">
                      <p:embed/>
                      <p:pic>
                        <p:nvPicPr>
                          <p:cNvPr id="1028" name="Object 5"/>
                          <p:cNvPicPr>
                            <a:picLocks noChangeAspect="1" noChangeArrowheads="1"/>
                          </p:cNvPicPr>
                          <p:nvPr/>
                        </p:nvPicPr>
                        <p:blipFill>
                          <a:blip r:embed="rId9">
                            <a:lum contrast="48000"/>
                            <a:extLst>
                              <a:ext uri="{28A0092B-C50C-407E-A947-70E740481C1C}">
                                <a14:useLocalDpi xmlns:a14="http://schemas.microsoft.com/office/drawing/2010/main" val="0"/>
                              </a:ext>
                            </a:extLst>
                          </a:blip>
                          <a:srcRect/>
                          <a:stretch>
                            <a:fillRect/>
                          </a:stretch>
                        </p:blipFill>
                        <p:spPr bwMode="black">
                          <a:xfrm>
                            <a:off x="3911600" y="65088"/>
                            <a:ext cx="903288" cy="2005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6"/>
              <p:cNvGraphicFramePr>
                <a:graphicFrameLocks noChangeAspect="1"/>
              </p:cNvGraphicFramePr>
              <p:nvPr/>
            </p:nvGraphicFramePr>
            <p:xfrm>
              <a:off x="2622550" y="3176"/>
              <a:ext cx="903288" cy="2005013"/>
            </p:xfrm>
            <a:graphic>
              <a:graphicData uri="http://schemas.openxmlformats.org/presentationml/2006/ole">
                <mc:AlternateContent xmlns:mc="http://schemas.openxmlformats.org/markup-compatibility/2006">
                  <mc:Choice xmlns:v="urn:schemas-microsoft-com:vml" Requires="v">
                    <p:oleObj spid="_x0000_s4285" name="Clip" r:id="rId10" imgW="1857600" imgH="3995640" progId="">
                      <p:embed/>
                    </p:oleObj>
                  </mc:Choice>
                  <mc:Fallback>
                    <p:oleObj name="Clip" r:id="rId10" imgW="1857600" imgH="3995640" progId="">
                      <p:embed/>
                      <p:pic>
                        <p:nvPicPr>
                          <p:cNvPr id="1029" name="Object 6"/>
                          <p:cNvPicPr>
                            <a:picLocks noChangeAspect="1" noChangeArrowheads="1"/>
                          </p:cNvPicPr>
                          <p:nvPr/>
                        </p:nvPicPr>
                        <p:blipFill>
                          <a:blip r:embed="rId11">
                            <a:lum contrast="48000"/>
                            <a:extLst>
                              <a:ext uri="{28A0092B-C50C-407E-A947-70E740481C1C}">
                                <a14:useLocalDpi xmlns:a14="http://schemas.microsoft.com/office/drawing/2010/main" val="0"/>
                              </a:ext>
                            </a:extLst>
                          </a:blip>
                          <a:srcRect/>
                          <a:stretch>
                            <a:fillRect/>
                          </a:stretch>
                        </p:blipFill>
                        <p:spPr bwMode="black">
                          <a:xfrm>
                            <a:off x="2622550" y="3176"/>
                            <a:ext cx="903288" cy="200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extLst>
      <p:ext uri="{BB962C8B-B14F-4D97-AF65-F5344CB8AC3E}">
        <p14:creationId xmlns:p14="http://schemas.microsoft.com/office/powerpoint/2010/main" val="3403102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Discipline</a:t>
            </a:r>
          </a:p>
        </p:txBody>
      </p:sp>
      <p:sp>
        <p:nvSpPr>
          <p:cNvPr id="3" name="Content Placeholder 2"/>
          <p:cNvSpPr>
            <a:spLocks noGrp="1"/>
          </p:cNvSpPr>
          <p:nvPr>
            <p:ph sz="quarter" idx="10"/>
          </p:nvPr>
        </p:nvSpPr>
        <p:spPr/>
        <p:txBody>
          <a:bodyPr/>
          <a:lstStyle/>
          <a:p>
            <a:r>
              <a:rPr lang="en-US" dirty="0"/>
              <a:t>Operations management has several broad areas of interest</a:t>
            </a:r>
          </a:p>
          <a:p>
            <a:r>
              <a:rPr lang="en-US" dirty="0"/>
              <a:t>Process analysis and design</a:t>
            </a:r>
          </a:p>
          <a:p>
            <a:r>
              <a:rPr lang="en-US" dirty="0"/>
              <a:t>Supply chain management</a:t>
            </a:r>
          </a:p>
          <a:p>
            <a:r>
              <a:rPr lang="en-US" dirty="0"/>
              <a:t>Process improvement and quality</a:t>
            </a:r>
          </a:p>
          <a:p>
            <a:pPr lvl="1"/>
            <a:r>
              <a:rPr lang="en-US" dirty="0"/>
              <a:t>We will cover each with theoretical lectures, exercises, and lectures.</a:t>
            </a:r>
          </a:p>
          <a:p>
            <a:r>
              <a:rPr lang="en-US" dirty="0"/>
              <a:t>An area that we will </a:t>
            </a:r>
            <a:r>
              <a:rPr lang="en-US" b="1" dirty="0"/>
              <a:t>not</a:t>
            </a:r>
            <a:r>
              <a:rPr lang="en-US" dirty="0"/>
              <a:t> cover at all relates to project management.</a:t>
            </a:r>
          </a:p>
        </p:txBody>
      </p:sp>
    </p:spTree>
    <p:extLst>
      <p:ext uri="{BB962C8B-B14F-4D97-AF65-F5344CB8AC3E}">
        <p14:creationId xmlns:p14="http://schemas.microsoft.com/office/powerpoint/2010/main" val="1249088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I</a:t>
            </a:r>
          </a:p>
        </p:txBody>
      </p:sp>
      <p:grpSp>
        <p:nvGrpSpPr>
          <p:cNvPr id="4" name="Group 3" descr="Cartoon."/>
          <p:cNvGrpSpPr/>
          <p:nvPr/>
        </p:nvGrpSpPr>
        <p:grpSpPr>
          <a:xfrm>
            <a:off x="318000" y="1524000"/>
            <a:ext cx="11556000" cy="3700077"/>
            <a:chOff x="304799" y="1850104"/>
            <a:chExt cx="11582401" cy="3712496"/>
          </a:xfrm>
        </p:grpSpPr>
        <p:pic>
          <p:nvPicPr>
            <p:cNvPr id="3" name="Picture 2"/>
            <p:cNvPicPr>
              <a:picLocks noChangeAspect="1"/>
            </p:cNvPicPr>
            <p:nvPr/>
          </p:nvPicPr>
          <p:blipFill>
            <a:blip r:embed="rId2"/>
            <a:stretch>
              <a:fillRect/>
            </a:stretch>
          </p:blipFill>
          <p:spPr>
            <a:xfrm>
              <a:off x="304799" y="1850104"/>
              <a:ext cx="6494163" cy="3712496"/>
            </a:xfrm>
            <a:prstGeom prst="rect">
              <a:avLst/>
            </a:prstGeom>
          </p:spPr>
        </p:pic>
        <p:pic>
          <p:nvPicPr>
            <p:cNvPr id="6" name="Picture 5"/>
            <p:cNvPicPr>
              <a:picLocks noChangeAspect="1"/>
            </p:cNvPicPr>
            <p:nvPr/>
          </p:nvPicPr>
          <p:blipFill>
            <a:blip r:embed="rId3"/>
            <a:stretch>
              <a:fillRect/>
            </a:stretch>
          </p:blipFill>
          <p:spPr>
            <a:xfrm>
              <a:off x="7010400" y="1850104"/>
              <a:ext cx="4876800" cy="3712496"/>
            </a:xfrm>
            <a:prstGeom prst="rect">
              <a:avLst/>
            </a:prstGeom>
          </p:spPr>
        </p:pic>
      </p:grpSp>
    </p:spTree>
    <p:extLst>
      <p:ext uri="{BB962C8B-B14F-4D97-AF65-F5344CB8AC3E}">
        <p14:creationId xmlns:p14="http://schemas.microsoft.com/office/powerpoint/2010/main" val="4187550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II</a:t>
            </a:r>
          </a:p>
        </p:txBody>
      </p:sp>
      <p:grpSp>
        <p:nvGrpSpPr>
          <p:cNvPr id="3" name="Group 2" descr="Calvin &amp; Hobbes cartoon. "/>
          <p:cNvGrpSpPr/>
          <p:nvPr/>
        </p:nvGrpSpPr>
        <p:grpSpPr>
          <a:xfrm>
            <a:off x="318000" y="1524000"/>
            <a:ext cx="11556000" cy="2978466"/>
            <a:chOff x="457199" y="2126934"/>
            <a:chExt cx="11430003" cy="2978466"/>
          </a:xfrm>
        </p:grpSpPr>
        <p:pic>
          <p:nvPicPr>
            <p:cNvPr id="4" name="Picture 3"/>
            <p:cNvPicPr>
              <a:picLocks noChangeAspect="1"/>
            </p:cNvPicPr>
            <p:nvPr/>
          </p:nvPicPr>
          <p:blipFill>
            <a:blip r:embed="rId2"/>
            <a:stretch>
              <a:fillRect/>
            </a:stretch>
          </p:blipFill>
          <p:spPr>
            <a:xfrm>
              <a:off x="457199" y="2126935"/>
              <a:ext cx="4648201" cy="2978066"/>
            </a:xfrm>
            <a:prstGeom prst="rect">
              <a:avLst/>
            </a:prstGeom>
          </p:spPr>
        </p:pic>
        <p:pic>
          <p:nvPicPr>
            <p:cNvPr id="5" name="Picture 4"/>
            <p:cNvPicPr>
              <a:picLocks noChangeAspect="1"/>
            </p:cNvPicPr>
            <p:nvPr/>
          </p:nvPicPr>
          <p:blipFill>
            <a:blip r:embed="rId3"/>
            <a:stretch>
              <a:fillRect/>
            </a:stretch>
          </p:blipFill>
          <p:spPr>
            <a:xfrm>
              <a:off x="5410200" y="2126934"/>
              <a:ext cx="6477002" cy="2978466"/>
            </a:xfrm>
            <a:prstGeom prst="rect">
              <a:avLst/>
            </a:prstGeom>
          </p:spPr>
        </p:pic>
      </p:grpSp>
    </p:spTree>
    <p:extLst>
      <p:ext uri="{BB962C8B-B14F-4D97-AF65-F5344CB8AC3E}">
        <p14:creationId xmlns:p14="http://schemas.microsoft.com/office/powerpoint/2010/main" val="1349111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Autofit/>
          </a:bodyPr>
          <a:lstStyle/>
          <a:p>
            <a:r>
              <a:rPr lang="en-US" dirty="0"/>
              <a:t>Significant Events in OM</a:t>
            </a:r>
          </a:p>
        </p:txBody>
      </p:sp>
      <p:pic>
        <p:nvPicPr>
          <p:cNvPr id="63497" name="Picture 9" descr="A photograph showing factory workers assembling a car (early 1900's). &#10;&#10;Three OM dimensions' focuses: Cost, Quality, Customization.">
            <a:hlinkClick r:id="rId3"/>
          </p:cNvPr>
          <p:cNvPicPr>
            <a:picLocks noChangeAspect="1" noChangeArrowheads="1"/>
          </p:cNvPicPr>
          <p:nvPr/>
        </p:nvPicPr>
        <p:blipFill rotWithShape="1">
          <a:blip r:embed="rId4" cstate="print"/>
          <a:srcRect l="1613" t="2350" r="1613" b="2988"/>
          <a:stretch/>
        </p:blipFill>
        <p:spPr bwMode="auto">
          <a:xfrm>
            <a:off x="1731169" y="1263316"/>
            <a:ext cx="7391400" cy="5048630"/>
          </a:xfrm>
          <a:prstGeom prst="rect">
            <a:avLst/>
          </a:prstGeom>
        </p:spPr>
      </p:pic>
      <p:pic>
        <p:nvPicPr>
          <p:cNvPr id="2" name="Picture 1" descr="Uber logo."/>
          <p:cNvPicPr>
            <a:picLocks noChangeAspect="1"/>
          </p:cNvPicPr>
          <p:nvPr/>
        </p:nvPicPr>
        <p:blipFill>
          <a:blip r:embed="rId5"/>
          <a:stretch>
            <a:fillRect/>
          </a:stretch>
        </p:blipFill>
        <p:spPr>
          <a:xfrm>
            <a:off x="9351169" y="1263316"/>
            <a:ext cx="1109663" cy="738430"/>
          </a:xfrm>
          <a:prstGeom prst="rect">
            <a:avLst/>
          </a:prstGeom>
        </p:spPr>
      </p:pic>
      <p:pic>
        <p:nvPicPr>
          <p:cNvPr id="4" name="Picture 3" descr="Airbnb logo."/>
          <p:cNvPicPr>
            <a:picLocks noChangeAspect="1"/>
          </p:cNvPicPr>
          <p:nvPr/>
        </p:nvPicPr>
        <p:blipFill>
          <a:blip r:embed="rId6"/>
          <a:stretch>
            <a:fillRect/>
          </a:stretch>
        </p:blipFill>
        <p:spPr>
          <a:xfrm>
            <a:off x="9351169" y="2406317"/>
            <a:ext cx="1109662" cy="745174"/>
          </a:xfrm>
          <a:prstGeom prst="rect">
            <a:avLst/>
          </a:prstGeom>
        </p:spPr>
      </p:pic>
    </p:spTree>
    <p:extLst>
      <p:ext uri="{BB962C8B-B14F-4D97-AF65-F5344CB8AC3E}">
        <p14:creationId xmlns:p14="http://schemas.microsoft.com/office/powerpoint/2010/main" val="287486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63497"/>
                                        </p:tgtEl>
                                        <p:attrNameLst>
                                          <p:attrName>style.visibility</p:attrName>
                                        </p:attrNameLst>
                                      </p:cBhvr>
                                      <p:to>
                                        <p:strVal val="visible"/>
                                      </p:to>
                                    </p:set>
                                    <p:animEffect transition="in" filter="strips(downRight)">
                                      <p:cBhvr>
                                        <p:cTn id="7" dur="1000"/>
                                        <p:tgtEl>
                                          <p:spTgt spid="63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499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Mass Customization of M&amp;M</a:t>
            </a:r>
          </a:p>
        </p:txBody>
      </p:sp>
      <p:sp>
        <p:nvSpPr>
          <p:cNvPr id="6" name="Rectangle 5"/>
          <p:cNvSpPr/>
          <p:nvPr/>
        </p:nvSpPr>
        <p:spPr>
          <a:xfrm>
            <a:off x="5105400" y="306186"/>
            <a:ext cx="6725653" cy="907941"/>
          </a:xfrm>
          <a:prstGeom prst="rect">
            <a:avLst/>
          </a:prstGeom>
        </p:spPr>
        <p:txBody>
          <a:bodyPr wrap="square">
            <a:noAutofit/>
          </a:bodyPr>
          <a:lstStyle/>
          <a:p>
            <a:pPr algn="r"/>
            <a:r>
              <a:rPr lang="en-US" sz="2400" dirty="0">
                <a:solidFill>
                  <a:schemeClr val="tx2"/>
                </a:solidFill>
                <a:latin typeface="Calibri" panose="020F0502020204030204" pitchFamily="34" charset="0"/>
                <a:cs typeface="Calibri" panose="020F0502020204030204" pitchFamily="34" charset="0"/>
              </a:rPr>
              <a:t>Professor Amit Pazgal</a:t>
            </a:r>
          </a:p>
        </p:txBody>
      </p:sp>
    </p:spTree>
    <p:extLst>
      <p:ext uri="{BB962C8B-B14F-4D97-AF65-F5344CB8AC3E}">
        <p14:creationId xmlns:p14="http://schemas.microsoft.com/office/powerpoint/2010/main" val="1725202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M&amp;M</a:t>
            </a:r>
          </a:p>
        </p:txBody>
      </p:sp>
      <p:pic>
        <p:nvPicPr>
          <p:cNvPr id="4" name="Picture 3" descr="A Christmas Personalized M&amp;M's advertisement.  ">
            <a:hlinkClick r:id="rId2"/>
          </p:cNvPr>
          <p:cNvPicPr>
            <a:picLocks noChangeAspect="1"/>
          </p:cNvPicPr>
          <p:nvPr/>
        </p:nvPicPr>
        <p:blipFill rotWithShape="1">
          <a:blip r:embed="rId3"/>
          <a:srcRect t="645"/>
          <a:stretch/>
        </p:blipFill>
        <p:spPr>
          <a:xfrm>
            <a:off x="317724" y="1524000"/>
            <a:ext cx="11556552" cy="4315326"/>
          </a:xfrm>
          <a:prstGeom prst="rect">
            <a:avLst/>
          </a:prstGeom>
        </p:spPr>
      </p:pic>
    </p:spTree>
    <p:extLst>
      <p:ext uri="{BB962C8B-B14F-4D97-AF65-F5344CB8AC3E}">
        <p14:creationId xmlns:p14="http://schemas.microsoft.com/office/powerpoint/2010/main" val="3028017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484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Operations Is All About Trade-Offs</a:t>
            </a:r>
          </a:p>
        </p:txBody>
      </p:sp>
      <p:sp>
        <p:nvSpPr>
          <p:cNvPr id="6" name="Rectangle 5"/>
          <p:cNvSpPr/>
          <p:nvPr/>
        </p:nvSpPr>
        <p:spPr>
          <a:xfrm>
            <a:off x="5105400" y="306186"/>
            <a:ext cx="6725653" cy="907941"/>
          </a:xfrm>
          <a:prstGeom prst="rect">
            <a:avLst/>
          </a:prstGeom>
        </p:spPr>
        <p:txBody>
          <a:bodyPr wrap="square">
            <a:noAutofit/>
          </a:bodyPr>
          <a:lstStyle/>
          <a:p>
            <a:pPr algn="r"/>
            <a:r>
              <a:rPr lang="en-US" sz="2400" dirty="0">
                <a:solidFill>
                  <a:schemeClr val="tx2"/>
                </a:solidFill>
                <a:latin typeface="Calibri" panose="020F0502020204030204" pitchFamily="34" charset="0"/>
                <a:cs typeface="Calibri" panose="020F0502020204030204" pitchFamily="34" charset="0"/>
              </a:rPr>
              <a:t>Professor Amit Pazgal</a:t>
            </a:r>
          </a:p>
        </p:txBody>
      </p:sp>
    </p:spTree>
    <p:extLst>
      <p:ext uri="{BB962C8B-B14F-4D97-AF65-F5344CB8AC3E}">
        <p14:creationId xmlns:p14="http://schemas.microsoft.com/office/powerpoint/2010/main" val="3300978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txBox="1">
            <a:spLocks noGrp="1"/>
          </p:cNvSpPr>
          <p:nvPr>
            <p:ph type="title"/>
          </p:nvPr>
        </p:nvSpPr>
        <p:spPr/>
        <p:txBody>
          <a:bodyPr>
            <a:noAutofit/>
          </a:bodyPr>
          <a:lstStyle/>
          <a:p>
            <a:r>
              <a:rPr lang="en-US" dirty="0"/>
              <a:t>What Is Operations Management?</a:t>
            </a:r>
          </a:p>
        </p:txBody>
      </p:sp>
      <p:grpSp>
        <p:nvGrpSpPr>
          <p:cNvPr id="19" name="Group 18" descr="A four-quadrant Radar Chart (Spider Chart) depicting four dimensions of Operations Management (Time, Flexibility/Variety, Cost, Quality)."/>
          <p:cNvGrpSpPr/>
          <p:nvPr/>
        </p:nvGrpSpPr>
        <p:grpSpPr>
          <a:xfrm>
            <a:off x="2541315" y="1371600"/>
            <a:ext cx="7109370" cy="4495800"/>
            <a:chOff x="3157370" y="1828800"/>
            <a:chExt cx="5529429" cy="3496682"/>
          </a:xfrm>
        </p:grpSpPr>
        <p:sp>
          <p:nvSpPr>
            <p:cNvPr id="2" name="object 2"/>
            <p:cNvSpPr/>
            <p:nvPr/>
          </p:nvSpPr>
          <p:spPr>
            <a:xfrm>
              <a:off x="5029200" y="4541070"/>
              <a:ext cx="1562659" cy="784412"/>
            </a:xfrm>
            <a:custGeom>
              <a:avLst/>
              <a:gdLst/>
              <a:ahLst/>
              <a:cxnLst/>
              <a:rect l="l" t="t" r="r" b="b"/>
              <a:pathLst>
                <a:path w="1771014" h="889000">
                  <a:moveTo>
                    <a:pt x="885443" y="0"/>
                  </a:moveTo>
                  <a:lnTo>
                    <a:pt x="822186" y="1119"/>
                  </a:lnTo>
                  <a:lnTo>
                    <a:pt x="760133" y="4426"/>
                  </a:lnTo>
                  <a:lnTo>
                    <a:pt x="699434" y="9844"/>
                  </a:lnTo>
                  <a:lnTo>
                    <a:pt x="640237" y="17297"/>
                  </a:lnTo>
                  <a:lnTo>
                    <a:pt x="582693" y="26707"/>
                  </a:lnTo>
                  <a:lnTo>
                    <a:pt x="526952" y="37999"/>
                  </a:lnTo>
                  <a:lnTo>
                    <a:pt x="473162" y="51095"/>
                  </a:lnTo>
                  <a:lnTo>
                    <a:pt x="421473" y="65919"/>
                  </a:lnTo>
                  <a:lnTo>
                    <a:pt x="372035" y="82394"/>
                  </a:lnTo>
                  <a:lnTo>
                    <a:pt x="324998" y="100443"/>
                  </a:lnTo>
                  <a:lnTo>
                    <a:pt x="280511" y="119990"/>
                  </a:lnTo>
                  <a:lnTo>
                    <a:pt x="238723" y="140959"/>
                  </a:lnTo>
                  <a:lnTo>
                    <a:pt x="199784" y="163271"/>
                  </a:lnTo>
                  <a:lnTo>
                    <a:pt x="163844" y="186852"/>
                  </a:lnTo>
                  <a:lnTo>
                    <a:pt x="131052" y="211624"/>
                  </a:lnTo>
                  <a:lnTo>
                    <a:pt x="101558" y="237511"/>
                  </a:lnTo>
                  <a:lnTo>
                    <a:pt x="53061" y="292320"/>
                  </a:lnTo>
                  <a:lnTo>
                    <a:pt x="19550" y="350669"/>
                  </a:lnTo>
                  <a:lnTo>
                    <a:pt x="2222" y="411942"/>
                  </a:lnTo>
                  <a:lnTo>
                    <a:pt x="0" y="443483"/>
                  </a:lnTo>
                  <a:lnTo>
                    <a:pt x="2222" y="475216"/>
                  </a:lnTo>
                  <a:lnTo>
                    <a:pt x="19550" y="536820"/>
                  </a:lnTo>
                  <a:lnTo>
                    <a:pt x="53061" y="595440"/>
                  </a:lnTo>
                  <a:lnTo>
                    <a:pt x="101558" y="650468"/>
                  </a:lnTo>
                  <a:lnTo>
                    <a:pt x="131052" y="676444"/>
                  </a:lnTo>
                  <a:lnTo>
                    <a:pt x="163844" y="701295"/>
                  </a:lnTo>
                  <a:lnTo>
                    <a:pt x="199784" y="724944"/>
                  </a:lnTo>
                  <a:lnTo>
                    <a:pt x="238723" y="747316"/>
                  </a:lnTo>
                  <a:lnTo>
                    <a:pt x="280511" y="768334"/>
                  </a:lnTo>
                  <a:lnTo>
                    <a:pt x="324998" y="787923"/>
                  </a:lnTo>
                  <a:lnTo>
                    <a:pt x="372035" y="806006"/>
                  </a:lnTo>
                  <a:lnTo>
                    <a:pt x="421473" y="822508"/>
                  </a:lnTo>
                  <a:lnTo>
                    <a:pt x="473162" y="837353"/>
                  </a:lnTo>
                  <a:lnTo>
                    <a:pt x="526952" y="850465"/>
                  </a:lnTo>
                  <a:lnTo>
                    <a:pt x="582693" y="861768"/>
                  </a:lnTo>
                  <a:lnTo>
                    <a:pt x="640237" y="871186"/>
                  </a:lnTo>
                  <a:lnTo>
                    <a:pt x="699434" y="878643"/>
                  </a:lnTo>
                  <a:lnTo>
                    <a:pt x="760133" y="884064"/>
                  </a:lnTo>
                  <a:lnTo>
                    <a:pt x="822186" y="887372"/>
                  </a:lnTo>
                  <a:lnTo>
                    <a:pt x="885443" y="888492"/>
                  </a:lnTo>
                  <a:lnTo>
                    <a:pt x="948700" y="887372"/>
                  </a:lnTo>
                  <a:lnTo>
                    <a:pt x="1010754" y="884064"/>
                  </a:lnTo>
                  <a:lnTo>
                    <a:pt x="1071453" y="878643"/>
                  </a:lnTo>
                  <a:lnTo>
                    <a:pt x="1130650" y="871186"/>
                  </a:lnTo>
                  <a:lnTo>
                    <a:pt x="1188194" y="861768"/>
                  </a:lnTo>
                  <a:lnTo>
                    <a:pt x="1243935" y="850465"/>
                  </a:lnTo>
                  <a:lnTo>
                    <a:pt x="1297725" y="837353"/>
                  </a:lnTo>
                  <a:lnTo>
                    <a:pt x="1349414" y="822508"/>
                  </a:lnTo>
                  <a:lnTo>
                    <a:pt x="1398852" y="806006"/>
                  </a:lnTo>
                  <a:lnTo>
                    <a:pt x="1445889" y="787923"/>
                  </a:lnTo>
                  <a:lnTo>
                    <a:pt x="1490376" y="768334"/>
                  </a:lnTo>
                  <a:lnTo>
                    <a:pt x="1532164" y="747316"/>
                  </a:lnTo>
                  <a:lnTo>
                    <a:pt x="1571103" y="724944"/>
                  </a:lnTo>
                  <a:lnTo>
                    <a:pt x="1607043" y="701295"/>
                  </a:lnTo>
                  <a:lnTo>
                    <a:pt x="1639835" y="676444"/>
                  </a:lnTo>
                  <a:lnTo>
                    <a:pt x="1669329" y="650468"/>
                  </a:lnTo>
                  <a:lnTo>
                    <a:pt x="1717825" y="595440"/>
                  </a:lnTo>
                  <a:lnTo>
                    <a:pt x="1751336" y="536820"/>
                  </a:lnTo>
                  <a:lnTo>
                    <a:pt x="1768665" y="475216"/>
                  </a:lnTo>
                  <a:lnTo>
                    <a:pt x="1770887" y="443483"/>
                  </a:lnTo>
                  <a:lnTo>
                    <a:pt x="1768665" y="411942"/>
                  </a:lnTo>
                  <a:lnTo>
                    <a:pt x="1751336" y="350669"/>
                  </a:lnTo>
                  <a:lnTo>
                    <a:pt x="1717825" y="292320"/>
                  </a:lnTo>
                  <a:lnTo>
                    <a:pt x="1669329" y="237511"/>
                  </a:lnTo>
                  <a:lnTo>
                    <a:pt x="1639835" y="211624"/>
                  </a:lnTo>
                  <a:lnTo>
                    <a:pt x="1607043" y="186852"/>
                  </a:lnTo>
                  <a:lnTo>
                    <a:pt x="1571103" y="163271"/>
                  </a:lnTo>
                  <a:lnTo>
                    <a:pt x="1532164" y="140959"/>
                  </a:lnTo>
                  <a:lnTo>
                    <a:pt x="1490376" y="119990"/>
                  </a:lnTo>
                  <a:lnTo>
                    <a:pt x="1445889" y="100443"/>
                  </a:lnTo>
                  <a:lnTo>
                    <a:pt x="1398852" y="82394"/>
                  </a:lnTo>
                  <a:lnTo>
                    <a:pt x="1349414" y="65919"/>
                  </a:lnTo>
                  <a:lnTo>
                    <a:pt x="1297725" y="51095"/>
                  </a:lnTo>
                  <a:lnTo>
                    <a:pt x="1243935" y="37999"/>
                  </a:lnTo>
                  <a:lnTo>
                    <a:pt x="1188194" y="26707"/>
                  </a:lnTo>
                  <a:lnTo>
                    <a:pt x="1130650" y="17297"/>
                  </a:lnTo>
                  <a:lnTo>
                    <a:pt x="1071453" y="9844"/>
                  </a:lnTo>
                  <a:lnTo>
                    <a:pt x="1010754" y="4426"/>
                  </a:lnTo>
                  <a:lnTo>
                    <a:pt x="948700" y="1119"/>
                  </a:lnTo>
                  <a:lnTo>
                    <a:pt x="885443" y="0"/>
                  </a:lnTo>
                  <a:close/>
                </a:path>
              </a:pathLst>
            </a:custGeom>
            <a:solidFill>
              <a:srgbClr val="B1B2B3"/>
            </a:solidFill>
            <a:ln>
              <a:solidFill>
                <a:schemeClr val="bg1"/>
              </a:solidFill>
            </a:ln>
          </p:spPr>
          <p:txBody>
            <a:bodyPr wrap="square" lIns="0" tIns="0" rIns="0" bIns="0" rtlCol="0" anchor="ctr">
              <a:noAutofit/>
            </a:bodyPr>
            <a:lstStyle/>
            <a:p>
              <a:pPr algn="ctr"/>
              <a:r>
                <a:rPr lang="en-US" sz="2000" b="1" dirty="0">
                  <a:solidFill>
                    <a:schemeClr val="tx2"/>
                  </a:solidFill>
                  <a:latin typeface="Calibri" panose="020F0502020204030204" pitchFamily="34" charset="0"/>
                  <a:cs typeface="Calibri" panose="020F0502020204030204" pitchFamily="34" charset="0"/>
                </a:rPr>
                <a:t>Cost</a:t>
              </a:r>
              <a:endParaRPr sz="2000" b="1" dirty="0">
                <a:solidFill>
                  <a:schemeClr val="tx2"/>
                </a:solidFill>
                <a:latin typeface="Calibri" panose="020F0502020204030204" pitchFamily="34" charset="0"/>
                <a:cs typeface="Calibri" panose="020F0502020204030204" pitchFamily="34" charset="0"/>
              </a:endParaRPr>
            </a:p>
          </p:txBody>
        </p:sp>
        <p:sp>
          <p:nvSpPr>
            <p:cNvPr id="3" name="object 3"/>
            <p:cNvSpPr/>
            <p:nvPr/>
          </p:nvSpPr>
          <p:spPr>
            <a:xfrm>
              <a:off x="5029200" y="4541070"/>
              <a:ext cx="1562659" cy="784412"/>
            </a:xfrm>
            <a:custGeom>
              <a:avLst/>
              <a:gdLst/>
              <a:ahLst/>
              <a:cxnLst/>
              <a:rect l="l" t="t" r="r" b="b"/>
              <a:pathLst>
                <a:path w="1771014" h="889000">
                  <a:moveTo>
                    <a:pt x="885443" y="0"/>
                  </a:moveTo>
                  <a:lnTo>
                    <a:pt x="822186" y="1119"/>
                  </a:lnTo>
                  <a:lnTo>
                    <a:pt x="760133" y="4426"/>
                  </a:lnTo>
                  <a:lnTo>
                    <a:pt x="699434" y="9844"/>
                  </a:lnTo>
                  <a:lnTo>
                    <a:pt x="640237" y="17297"/>
                  </a:lnTo>
                  <a:lnTo>
                    <a:pt x="582693" y="26707"/>
                  </a:lnTo>
                  <a:lnTo>
                    <a:pt x="526952" y="37999"/>
                  </a:lnTo>
                  <a:lnTo>
                    <a:pt x="473162" y="51095"/>
                  </a:lnTo>
                  <a:lnTo>
                    <a:pt x="421473" y="65919"/>
                  </a:lnTo>
                  <a:lnTo>
                    <a:pt x="372035" y="82394"/>
                  </a:lnTo>
                  <a:lnTo>
                    <a:pt x="324998" y="100443"/>
                  </a:lnTo>
                  <a:lnTo>
                    <a:pt x="280511" y="119990"/>
                  </a:lnTo>
                  <a:lnTo>
                    <a:pt x="238723" y="140959"/>
                  </a:lnTo>
                  <a:lnTo>
                    <a:pt x="199784" y="163271"/>
                  </a:lnTo>
                  <a:lnTo>
                    <a:pt x="163844" y="186852"/>
                  </a:lnTo>
                  <a:lnTo>
                    <a:pt x="131052" y="211624"/>
                  </a:lnTo>
                  <a:lnTo>
                    <a:pt x="101558" y="237511"/>
                  </a:lnTo>
                  <a:lnTo>
                    <a:pt x="53061" y="292320"/>
                  </a:lnTo>
                  <a:lnTo>
                    <a:pt x="19550" y="350669"/>
                  </a:lnTo>
                  <a:lnTo>
                    <a:pt x="2222" y="411942"/>
                  </a:lnTo>
                  <a:lnTo>
                    <a:pt x="0" y="443483"/>
                  </a:lnTo>
                  <a:lnTo>
                    <a:pt x="2222" y="475216"/>
                  </a:lnTo>
                  <a:lnTo>
                    <a:pt x="19550" y="536820"/>
                  </a:lnTo>
                  <a:lnTo>
                    <a:pt x="53061" y="595440"/>
                  </a:lnTo>
                  <a:lnTo>
                    <a:pt x="101558" y="650468"/>
                  </a:lnTo>
                  <a:lnTo>
                    <a:pt x="131052" y="676444"/>
                  </a:lnTo>
                  <a:lnTo>
                    <a:pt x="163844" y="701295"/>
                  </a:lnTo>
                  <a:lnTo>
                    <a:pt x="199784" y="724944"/>
                  </a:lnTo>
                  <a:lnTo>
                    <a:pt x="238723" y="747316"/>
                  </a:lnTo>
                  <a:lnTo>
                    <a:pt x="280511" y="768334"/>
                  </a:lnTo>
                  <a:lnTo>
                    <a:pt x="324998" y="787923"/>
                  </a:lnTo>
                  <a:lnTo>
                    <a:pt x="372035" y="806006"/>
                  </a:lnTo>
                  <a:lnTo>
                    <a:pt x="421473" y="822508"/>
                  </a:lnTo>
                  <a:lnTo>
                    <a:pt x="473162" y="837353"/>
                  </a:lnTo>
                  <a:lnTo>
                    <a:pt x="526952" y="850465"/>
                  </a:lnTo>
                  <a:lnTo>
                    <a:pt x="582693" y="861768"/>
                  </a:lnTo>
                  <a:lnTo>
                    <a:pt x="640237" y="871186"/>
                  </a:lnTo>
                  <a:lnTo>
                    <a:pt x="699434" y="878643"/>
                  </a:lnTo>
                  <a:lnTo>
                    <a:pt x="760133" y="884064"/>
                  </a:lnTo>
                  <a:lnTo>
                    <a:pt x="822186" y="887372"/>
                  </a:lnTo>
                  <a:lnTo>
                    <a:pt x="885443" y="888492"/>
                  </a:lnTo>
                  <a:lnTo>
                    <a:pt x="948700" y="887372"/>
                  </a:lnTo>
                  <a:lnTo>
                    <a:pt x="1010754" y="884064"/>
                  </a:lnTo>
                  <a:lnTo>
                    <a:pt x="1071453" y="878643"/>
                  </a:lnTo>
                  <a:lnTo>
                    <a:pt x="1130650" y="871186"/>
                  </a:lnTo>
                  <a:lnTo>
                    <a:pt x="1188194" y="861768"/>
                  </a:lnTo>
                  <a:lnTo>
                    <a:pt x="1243935" y="850465"/>
                  </a:lnTo>
                  <a:lnTo>
                    <a:pt x="1297725" y="837353"/>
                  </a:lnTo>
                  <a:lnTo>
                    <a:pt x="1349414" y="822508"/>
                  </a:lnTo>
                  <a:lnTo>
                    <a:pt x="1398852" y="806006"/>
                  </a:lnTo>
                  <a:lnTo>
                    <a:pt x="1445889" y="787923"/>
                  </a:lnTo>
                  <a:lnTo>
                    <a:pt x="1490376" y="768334"/>
                  </a:lnTo>
                  <a:lnTo>
                    <a:pt x="1532164" y="747316"/>
                  </a:lnTo>
                  <a:lnTo>
                    <a:pt x="1571103" y="724944"/>
                  </a:lnTo>
                  <a:lnTo>
                    <a:pt x="1607043" y="701295"/>
                  </a:lnTo>
                  <a:lnTo>
                    <a:pt x="1639835" y="676444"/>
                  </a:lnTo>
                  <a:lnTo>
                    <a:pt x="1669329" y="650468"/>
                  </a:lnTo>
                  <a:lnTo>
                    <a:pt x="1717825" y="595440"/>
                  </a:lnTo>
                  <a:lnTo>
                    <a:pt x="1751336" y="536820"/>
                  </a:lnTo>
                  <a:lnTo>
                    <a:pt x="1768665" y="475216"/>
                  </a:lnTo>
                  <a:lnTo>
                    <a:pt x="1770887" y="443483"/>
                  </a:lnTo>
                  <a:lnTo>
                    <a:pt x="1768665" y="411942"/>
                  </a:lnTo>
                  <a:lnTo>
                    <a:pt x="1751336" y="350669"/>
                  </a:lnTo>
                  <a:lnTo>
                    <a:pt x="1717825" y="292320"/>
                  </a:lnTo>
                  <a:lnTo>
                    <a:pt x="1669329" y="237511"/>
                  </a:lnTo>
                  <a:lnTo>
                    <a:pt x="1639835" y="211624"/>
                  </a:lnTo>
                  <a:lnTo>
                    <a:pt x="1607043" y="186852"/>
                  </a:lnTo>
                  <a:lnTo>
                    <a:pt x="1571103" y="163271"/>
                  </a:lnTo>
                  <a:lnTo>
                    <a:pt x="1532164" y="140959"/>
                  </a:lnTo>
                  <a:lnTo>
                    <a:pt x="1490376" y="119990"/>
                  </a:lnTo>
                  <a:lnTo>
                    <a:pt x="1445889" y="100443"/>
                  </a:lnTo>
                  <a:lnTo>
                    <a:pt x="1398852" y="82394"/>
                  </a:lnTo>
                  <a:lnTo>
                    <a:pt x="1349414" y="65919"/>
                  </a:lnTo>
                  <a:lnTo>
                    <a:pt x="1297725" y="51095"/>
                  </a:lnTo>
                  <a:lnTo>
                    <a:pt x="1243935" y="37999"/>
                  </a:lnTo>
                  <a:lnTo>
                    <a:pt x="1188194" y="26707"/>
                  </a:lnTo>
                  <a:lnTo>
                    <a:pt x="1130650" y="17297"/>
                  </a:lnTo>
                  <a:lnTo>
                    <a:pt x="1071453" y="9844"/>
                  </a:lnTo>
                  <a:lnTo>
                    <a:pt x="1010754" y="4426"/>
                  </a:lnTo>
                  <a:lnTo>
                    <a:pt x="948700" y="1119"/>
                  </a:lnTo>
                  <a:lnTo>
                    <a:pt x="885443" y="0"/>
                  </a:lnTo>
                </a:path>
              </a:pathLst>
            </a:custGeom>
            <a:ln w="9144">
              <a:noFill/>
            </a:ln>
          </p:spPr>
          <p:txBody>
            <a:bodyPr wrap="square" lIns="0" tIns="0" rIns="0" bIns="0" rtlCol="0" anchor="ctr">
              <a:noAutofit/>
            </a:bodyPr>
            <a:lstStyle/>
            <a:p>
              <a:pPr algn="ctr"/>
              <a:endParaRPr dirty="0">
                <a:solidFill>
                  <a:schemeClr val="tx2"/>
                </a:solidFill>
                <a:latin typeface="Calibri" panose="020F0502020204030204" pitchFamily="34" charset="0"/>
                <a:cs typeface="Calibri" panose="020F0502020204030204" pitchFamily="34" charset="0"/>
              </a:endParaRPr>
            </a:p>
          </p:txBody>
        </p:sp>
        <p:sp>
          <p:nvSpPr>
            <p:cNvPr id="4" name="object 4"/>
            <p:cNvSpPr/>
            <p:nvPr/>
          </p:nvSpPr>
          <p:spPr>
            <a:xfrm>
              <a:off x="5029200" y="1828800"/>
              <a:ext cx="1562659" cy="782730"/>
            </a:xfrm>
            <a:custGeom>
              <a:avLst/>
              <a:gdLst/>
              <a:ahLst/>
              <a:cxnLst/>
              <a:rect l="l" t="t" r="r" b="b"/>
              <a:pathLst>
                <a:path w="1771014" h="887094">
                  <a:moveTo>
                    <a:pt x="885443" y="0"/>
                  </a:moveTo>
                  <a:lnTo>
                    <a:pt x="822186" y="1111"/>
                  </a:lnTo>
                  <a:lnTo>
                    <a:pt x="760133" y="4395"/>
                  </a:lnTo>
                  <a:lnTo>
                    <a:pt x="699434" y="9777"/>
                  </a:lnTo>
                  <a:lnTo>
                    <a:pt x="640237" y="17183"/>
                  </a:lnTo>
                  <a:lnTo>
                    <a:pt x="582693" y="26538"/>
                  </a:lnTo>
                  <a:lnTo>
                    <a:pt x="526952" y="37769"/>
                  </a:lnTo>
                  <a:lnTo>
                    <a:pt x="473162" y="50800"/>
                  </a:lnTo>
                  <a:lnTo>
                    <a:pt x="421473" y="65558"/>
                  </a:lnTo>
                  <a:lnTo>
                    <a:pt x="372035" y="81967"/>
                  </a:lnTo>
                  <a:lnTo>
                    <a:pt x="324998" y="99954"/>
                  </a:lnTo>
                  <a:lnTo>
                    <a:pt x="280511" y="119445"/>
                  </a:lnTo>
                  <a:lnTo>
                    <a:pt x="238723" y="140363"/>
                  </a:lnTo>
                  <a:lnTo>
                    <a:pt x="199784" y="162636"/>
                  </a:lnTo>
                  <a:lnTo>
                    <a:pt x="163844" y="186189"/>
                  </a:lnTo>
                  <a:lnTo>
                    <a:pt x="131052" y="210948"/>
                  </a:lnTo>
                  <a:lnTo>
                    <a:pt x="101558" y="236837"/>
                  </a:lnTo>
                  <a:lnTo>
                    <a:pt x="53061" y="291712"/>
                  </a:lnTo>
                  <a:lnTo>
                    <a:pt x="19550" y="350218"/>
                  </a:lnTo>
                  <a:lnTo>
                    <a:pt x="2222" y="411760"/>
                  </a:lnTo>
                  <a:lnTo>
                    <a:pt x="0" y="443484"/>
                  </a:lnTo>
                  <a:lnTo>
                    <a:pt x="2222" y="475207"/>
                  </a:lnTo>
                  <a:lnTo>
                    <a:pt x="19550" y="536749"/>
                  </a:lnTo>
                  <a:lnTo>
                    <a:pt x="53061" y="595255"/>
                  </a:lnTo>
                  <a:lnTo>
                    <a:pt x="101558" y="650130"/>
                  </a:lnTo>
                  <a:lnTo>
                    <a:pt x="131052" y="676019"/>
                  </a:lnTo>
                  <a:lnTo>
                    <a:pt x="163844" y="700778"/>
                  </a:lnTo>
                  <a:lnTo>
                    <a:pt x="199784" y="724331"/>
                  </a:lnTo>
                  <a:lnTo>
                    <a:pt x="238723" y="746604"/>
                  </a:lnTo>
                  <a:lnTo>
                    <a:pt x="280511" y="767522"/>
                  </a:lnTo>
                  <a:lnTo>
                    <a:pt x="324998" y="787012"/>
                  </a:lnTo>
                  <a:lnTo>
                    <a:pt x="372035" y="804999"/>
                  </a:lnTo>
                  <a:lnTo>
                    <a:pt x="421473" y="821409"/>
                  </a:lnTo>
                  <a:lnTo>
                    <a:pt x="473162" y="836167"/>
                  </a:lnTo>
                  <a:lnTo>
                    <a:pt x="526952" y="849198"/>
                  </a:lnTo>
                  <a:lnTo>
                    <a:pt x="582693" y="860429"/>
                  </a:lnTo>
                  <a:lnTo>
                    <a:pt x="640237" y="869784"/>
                  </a:lnTo>
                  <a:lnTo>
                    <a:pt x="699434" y="877190"/>
                  </a:lnTo>
                  <a:lnTo>
                    <a:pt x="760133" y="882572"/>
                  </a:lnTo>
                  <a:lnTo>
                    <a:pt x="822186" y="885856"/>
                  </a:lnTo>
                  <a:lnTo>
                    <a:pt x="885443" y="886967"/>
                  </a:lnTo>
                  <a:lnTo>
                    <a:pt x="948700" y="885856"/>
                  </a:lnTo>
                  <a:lnTo>
                    <a:pt x="1010754" y="882572"/>
                  </a:lnTo>
                  <a:lnTo>
                    <a:pt x="1071453" y="877190"/>
                  </a:lnTo>
                  <a:lnTo>
                    <a:pt x="1130650" y="869784"/>
                  </a:lnTo>
                  <a:lnTo>
                    <a:pt x="1188194" y="860429"/>
                  </a:lnTo>
                  <a:lnTo>
                    <a:pt x="1243935" y="849198"/>
                  </a:lnTo>
                  <a:lnTo>
                    <a:pt x="1297725" y="836167"/>
                  </a:lnTo>
                  <a:lnTo>
                    <a:pt x="1349414" y="821409"/>
                  </a:lnTo>
                  <a:lnTo>
                    <a:pt x="1398852" y="804999"/>
                  </a:lnTo>
                  <a:lnTo>
                    <a:pt x="1445889" y="787012"/>
                  </a:lnTo>
                  <a:lnTo>
                    <a:pt x="1490376" y="767522"/>
                  </a:lnTo>
                  <a:lnTo>
                    <a:pt x="1532164" y="746604"/>
                  </a:lnTo>
                  <a:lnTo>
                    <a:pt x="1571103" y="724331"/>
                  </a:lnTo>
                  <a:lnTo>
                    <a:pt x="1607043" y="700778"/>
                  </a:lnTo>
                  <a:lnTo>
                    <a:pt x="1639835" y="676019"/>
                  </a:lnTo>
                  <a:lnTo>
                    <a:pt x="1669329" y="650130"/>
                  </a:lnTo>
                  <a:lnTo>
                    <a:pt x="1717825" y="595255"/>
                  </a:lnTo>
                  <a:lnTo>
                    <a:pt x="1751336" y="536749"/>
                  </a:lnTo>
                  <a:lnTo>
                    <a:pt x="1768665" y="475207"/>
                  </a:lnTo>
                  <a:lnTo>
                    <a:pt x="1770887" y="443484"/>
                  </a:lnTo>
                  <a:lnTo>
                    <a:pt x="1768665" y="411760"/>
                  </a:lnTo>
                  <a:lnTo>
                    <a:pt x="1751336" y="350218"/>
                  </a:lnTo>
                  <a:lnTo>
                    <a:pt x="1717825" y="291712"/>
                  </a:lnTo>
                  <a:lnTo>
                    <a:pt x="1669329" y="236837"/>
                  </a:lnTo>
                  <a:lnTo>
                    <a:pt x="1639835" y="210948"/>
                  </a:lnTo>
                  <a:lnTo>
                    <a:pt x="1607043" y="186189"/>
                  </a:lnTo>
                  <a:lnTo>
                    <a:pt x="1571103" y="162636"/>
                  </a:lnTo>
                  <a:lnTo>
                    <a:pt x="1532164" y="140363"/>
                  </a:lnTo>
                  <a:lnTo>
                    <a:pt x="1490376" y="119445"/>
                  </a:lnTo>
                  <a:lnTo>
                    <a:pt x="1445889" y="99954"/>
                  </a:lnTo>
                  <a:lnTo>
                    <a:pt x="1398852" y="81967"/>
                  </a:lnTo>
                  <a:lnTo>
                    <a:pt x="1349414" y="65558"/>
                  </a:lnTo>
                  <a:lnTo>
                    <a:pt x="1297725" y="50800"/>
                  </a:lnTo>
                  <a:lnTo>
                    <a:pt x="1243935" y="37769"/>
                  </a:lnTo>
                  <a:lnTo>
                    <a:pt x="1188194" y="26538"/>
                  </a:lnTo>
                  <a:lnTo>
                    <a:pt x="1130650" y="17183"/>
                  </a:lnTo>
                  <a:lnTo>
                    <a:pt x="1071453" y="9777"/>
                  </a:lnTo>
                  <a:lnTo>
                    <a:pt x="1010754" y="4395"/>
                  </a:lnTo>
                  <a:lnTo>
                    <a:pt x="948700" y="1111"/>
                  </a:lnTo>
                  <a:lnTo>
                    <a:pt x="885443" y="0"/>
                  </a:lnTo>
                  <a:close/>
                </a:path>
              </a:pathLst>
            </a:custGeom>
            <a:solidFill>
              <a:srgbClr val="D1E1FF"/>
            </a:solidFill>
            <a:ln>
              <a:noFill/>
            </a:ln>
          </p:spPr>
          <p:txBody>
            <a:bodyPr wrap="square" lIns="0" tIns="0" rIns="0" bIns="0" rtlCol="0" anchor="ctr">
              <a:noAutofit/>
            </a:bodyPr>
            <a:lstStyle/>
            <a:p>
              <a:pPr algn="ctr"/>
              <a:r>
                <a:rPr lang="en-US" sz="2000" b="1" dirty="0">
                  <a:solidFill>
                    <a:schemeClr val="tx2"/>
                  </a:solidFill>
                  <a:latin typeface="Calibri" panose="020F0502020204030204" pitchFamily="34" charset="0"/>
                  <a:cs typeface="Calibri" panose="020F0502020204030204" pitchFamily="34" charset="0"/>
                </a:rPr>
                <a:t>Time</a:t>
              </a:r>
              <a:endParaRPr sz="2000" b="1" dirty="0">
                <a:solidFill>
                  <a:schemeClr val="tx2"/>
                </a:solidFill>
                <a:latin typeface="Calibri" panose="020F0502020204030204" pitchFamily="34" charset="0"/>
                <a:cs typeface="Calibri" panose="020F0502020204030204" pitchFamily="34" charset="0"/>
              </a:endParaRPr>
            </a:p>
          </p:txBody>
        </p:sp>
        <p:sp>
          <p:nvSpPr>
            <p:cNvPr id="5" name="object 5"/>
            <p:cNvSpPr/>
            <p:nvPr/>
          </p:nvSpPr>
          <p:spPr>
            <a:xfrm>
              <a:off x="5029200" y="1828800"/>
              <a:ext cx="1562659" cy="782730"/>
            </a:xfrm>
            <a:custGeom>
              <a:avLst/>
              <a:gdLst/>
              <a:ahLst/>
              <a:cxnLst/>
              <a:rect l="l" t="t" r="r" b="b"/>
              <a:pathLst>
                <a:path w="1771014" h="887094">
                  <a:moveTo>
                    <a:pt x="885443" y="0"/>
                  </a:moveTo>
                  <a:lnTo>
                    <a:pt x="822186" y="1111"/>
                  </a:lnTo>
                  <a:lnTo>
                    <a:pt x="760133" y="4395"/>
                  </a:lnTo>
                  <a:lnTo>
                    <a:pt x="699434" y="9777"/>
                  </a:lnTo>
                  <a:lnTo>
                    <a:pt x="640237" y="17183"/>
                  </a:lnTo>
                  <a:lnTo>
                    <a:pt x="582693" y="26538"/>
                  </a:lnTo>
                  <a:lnTo>
                    <a:pt x="526952" y="37769"/>
                  </a:lnTo>
                  <a:lnTo>
                    <a:pt x="473162" y="50800"/>
                  </a:lnTo>
                  <a:lnTo>
                    <a:pt x="421473" y="65558"/>
                  </a:lnTo>
                  <a:lnTo>
                    <a:pt x="372035" y="81967"/>
                  </a:lnTo>
                  <a:lnTo>
                    <a:pt x="324998" y="99954"/>
                  </a:lnTo>
                  <a:lnTo>
                    <a:pt x="280511" y="119445"/>
                  </a:lnTo>
                  <a:lnTo>
                    <a:pt x="238723" y="140363"/>
                  </a:lnTo>
                  <a:lnTo>
                    <a:pt x="199784" y="162636"/>
                  </a:lnTo>
                  <a:lnTo>
                    <a:pt x="163844" y="186189"/>
                  </a:lnTo>
                  <a:lnTo>
                    <a:pt x="131052" y="210948"/>
                  </a:lnTo>
                  <a:lnTo>
                    <a:pt x="101558" y="236837"/>
                  </a:lnTo>
                  <a:lnTo>
                    <a:pt x="53061" y="291712"/>
                  </a:lnTo>
                  <a:lnTo>
                    <a:pt x="19550" y="350218"/>
                  </a:lnTo>
                  <a:lnTo>
                    <a:pt x="2222" y="411760"/>
                  </a:lnTo>
                  <a:lnTo>
                    <a:pt x="0" y="443484"/>
                  </a:lnTo>
                  <a:lnTo>
                    <a:pt x="2222" y="475207"/>
                  </a:lnTo>
                  <a:lnTo>
                    <a:pt x="19550" y="536749"/>
                  </a:lnTo>
                  <a:lnTo>
                    <a:pt x="53061" y="595255"/>
                  </a:lnTo>
                  <a:lnTo>
                    <a:pt x="101558" y="650130"/>
                  </a:lnTo>
                  <a:lnTo>
                    <a:pt x="131052" y="676019"/>
                  </a:lnTo>
                  <a:lnTo>
                    <a:pt x="163844" y="700778"/>
                  </a:lnTo>
                  <a:lnTo>
                    <a:pt x="199784" y="724331"/>
                  </a:lnTo>
                  <a:lnTo>
                    <a:pt x="238723" y="746604"/>
                  </a:lnTo>
                  <a:lnTo>
                    <a:pt x="280511" y="767522"/>
                  </a:lnTo>
                  <a:lnTo>
                    <a:pt x="324998" y="787012"/>
                  </a:lnTo>
                  <a:lnTo>
                    <a:pt x="372035" y="804999"/>
                  </a:lnTo>
                  <a:lnTo>
                    <a:pt x="421473" y="821409"/>
                  </a:lnTo>
                  <a:lnTo>
                    <a:pt x="473162" y="836167"/>
                  </a:lnTo>
                  <a:lnTo>
                    <a:pt x="526952" y="849198"/>
                  </a:lnTo>
                  <a:lnTo>
                    <a:pt x="582693" y="860429"/>
                  </a:lnTo>
                  <a:lnTo>
                    <a:pt x="640237" y="869784"/>
                  </a:lnTo>
                  <a:lnTo>
                    <a:pt x="699434" y="877190"/>
                  </a:lnTo>
                  <a:lnTo>
                    <a:pt x="760133" y="882572"/>
                  </a:lnTo>
                  <a:lnTo>
                    <a:pt x="822186" y="885856"/>
                  </a:lnTo>
                  <a:lnTo>
                    <a:pt x="885443" y="886967"/>
                  </a:lnTo>
                  <a:lnTo>
                    <a:pt x="948700" y="885856"/>
                  </a:lnTo>
                  <a:lnTo>
                    <a:pt x="1010754" y="882572"/>
                  </a:lnTo>
                  <a:lnTo>
                    <a:pt x="1071453" y="877190"/>
                  </a:lnTo>
                  <a:lnTo>
                    <a:pt x="1130650" y="869784"/>
                  </a:lnTo>
                  <a:lnTo>
                    <a:pt x="1188194" y="860429"/>
                  </a:lnTo>
                  <a:lnTo>
                    <a:pt x="1243935" y="849198"/>
                  </a:lnTo>
                  <a:lnTo>
                    <a:pt x="1297725" y="836167"/>
                  </a:lnTo>
                  <a:lnTo>
                    <a:pt x="1349414" y="821409"/>
                  </a:lnTo>
                  <a:lnTo>
                    <a:pt x="1398852" y="804999"/>
                  </a:lnTo>
                  <a:lnTo>
                    <a:pt x="1445889" y="787012"/>
                  </a:lnTo>
                  <a:lnTo>
                    <a:pt x="1490376" y="767522"/>
                  </a:lnTo>
                  <a:lnTo>
                    <a:pt x="1532164" y="746604"/>
                  </a:lnTo>
                  <a:lnTo>
                    <a:pt x="1571103" y="724331"/>
                  </a:lnTo>
                  <a:lnTo>
                    <a:pt x="1607043" y="700778"/>
                  </a:lnTo>
                  <a:lnTo>
                    <a:pt x="1639835" y="676019"/>
                  </a:lnTo>
                  <a:lnTo>
                    <a:pt x="1669329" y="650130"/>
                  </a:lnTo>
                  <a:lnTo>
                    <a:pt x="1717825" y="595255"/>
                  </a:lnTo>
                  <a:lnTo>
                    <a:pt x="1751336" y="536749"/>
                  </a:lnTo>
                  <a:lnTo>
                    <a:pt x="1768665" y="475207"/>
                  </a:lnTo>
                  <a:lnTo>
                    <a:pt x="1770887" y="443484"/>
                  </a:lnTo>
                  <a:lnTo>
                    <a:pt x="1768665" y="411760"/>
                  </a:lnTo>
                  <a:lnTo>
                    <a:pt x="1751336" y="350218"/>
                  </a:lnTo>
                  <a:lnTo>
                    <a:pt x="1717825" y="291712"/>
                  </a:lnTo>
                  <a:lnTo>
                    <a:pt x="1669329" y="236837"/>
                  </a:lnTo>
                  <a:lnTo>
                    <a:pt x="1639835" y="210948"/>
                  </a:lnTo>
                  <a:lnTo>
                    <a:pt x="1607043" y="186189"/>
                  </a:lnTo>
                  <a:lnTo>
                    <a:pt x="1571103" y="162636"/>
                  </a:lnTo>
                  <a:lnTo>
                    <a:pt x="1532164" y="140363"/>
                  </a:lnTo>
                  <a:lnTo>
                    <a:pt x="1490376" y="119445"/>
                  </a:lnTo>
                  <a:lnTo>
                    <a:pt x="1445889" y="99954"/>
                  </a:lnTo>
                  <a:lnTo>
                    <a:pt x="1398852" y="81967"/>
                  </a:lnTo>
                  <a:lnTo>
                    <a:pt x="1349414" y="65558"/>
                  </a:lnTo>
                  <a:lnTo>
                    <a:pt x="1297725" y="50800"/>
                  </a:lnTo>
                  <a:lnTo>
                    <a:pt x="1243935" y="37769"/>
                  </a:lnTo>
                  <a:lnTo>
                    <a:pt x="1188194" y="26538"/>
                  </a:lnTo>
                  <a:lnTo>
                    <a:pt x="1130650" y="17183"/>
                  </a:lnTo>
                  <a:lnTo>
                    <a:pt x="1071453" y="9777"/>
                  </a:lnTo>
                  <a:lnTo>
                    <a:pt x="1010754" y="4395"/>
                  </a:lnTo>
                  <a:lnTo>
                    <a:pt x="948700" y="1111"/>
                  </a:lnTo>
                  <a:lnTo>
                    <a:pt x="885443" y="0"/>
                  </a:lnTo>
                </a:path>
              </a:pathLst>
            </a:custGeom>
            <a:ln w="9144">
              <a:noFill/>
            </a:ln>
          </p:spPr>
          <p:txBody>
            <a:bodyPr wrap="square" lIns="0" tIns="0" rIns="0" bIns="0" rtlCol="0" anchor="ctr">
              <a:noAutofit/>
            </a:bodyPr>
            <a:lstStyle/>
            <a:p>
              <a:pPr algn="ctr"/>
              <a:endParaRPr dirty="0">
                <a:solidFill>
                  <a:schemeClr val="tx2"/>
                </a:solidFill>
                <a:latin typeface="Calibri" panose="020F0502020204030204" pitchFamily="34" charset="0"/>
                <a:cs typeface="Calibri" panose="020F0502020204030204" pitchFamily="34" charset="0"/>
              </a:endParaRPr>
            </a:p>
          </p:txBody>
        </p:sp>
        <p:sp>
          <p:nvSpPr>
            <p:cNvPr id="6" name="object 6"/>
            <p:cNvSpPr/>
            <p:nvPr/>
          </p:nvSpPr>
          <p:spPr>
            <a:xfrm>
              <a:off x="3157370" y="3229983"/>
              <a:ext cx="1562659" cy="784412"/>
            </a:xfrm>
            <a:custGeom>
              <a:avLst/>
              <a:gdLst/>
              <a:ahLst/>
              <a:cxnLst/>
              <a:rect l="l" t="t" r="r" b="b"/>
              <a:pathLst>
                <a:path w="1771014" h="889000">
                  <a:moveTo>
                    <a:pt x="885444" y="0"/>
                  </a:moveTo>
                  <a:lnTo>
                    <a:pt x="822187" y="1119"/>
                  </a:lnTo>
                  <a:lnTo>
                    <a:pt x="760133" y="4426"/>
                  </a:lnTo>
                  <a:lnTo>
                    <a:pt x="699434" y="9844"/>
                  </a:lnTo>
                  <a:lnTo>
                    <a:pt x="640237" y="17297"/>
                  </a:lnTo>
                  <a:lnTo>
                    <a:pt x="582693" y="26707"/>
                  </a:lnTo>
                  <a:lnTo>
                    <a:pt x="526952" y="37999"/>
                  </a:lnTo>
                  <a:lnTo>
                    <a:pt x="473162" y="51095"/>
                  </a:lnTo>
                  <a:lnTo>
                    <a:pt x="421473" y="65919"/>
                  </a:lnTo>
                  <a:lnTo>
                    <a:pt x="372035" y="82393"/>
                  </a:lnTo>
                  <a:lnTo>
                    <a:pt x="324998" y="100443"/>
                  </a:lnTo>
                  <a:lnTo>
                    <a:pt x="280511" y="119990"/>
                  </a:lnTo>
                  <a:lnTo>
                    <a:pt x="238723" y="140958"/>
                  </a:lnTo>
                  <a:lnTo>
                    <a:pt x="199784" y="163271"/>
                  </a:lnTo>
                  <a:lnTo>
                    <a:pt x="163844" y="186852"/>
                  </a:lnTo>
                  <a:lnTo>
                    <a:pt x="131052" y="211624"/>
                  </a:lnTo>
                  <a:lnTo>
                    <a:pt x="101558" y="237510"/>
                  </a:lnTo>
                  <a:lnTo>
                    <a:pt x="53061" y="292320"/>
                  </a:lnTo>
                  <a:lnTo>
                    <a:pt x="19550" y="350668"/>
                  </a:lnTo>
                  <a:lnTo>
                    <a:pt x="2222" y="411941"/>
                  </a:lnTo>
                  <a:lnTo>
                    <a:pt x="0" y="443483"/>
                  </a:lnTo>
                  <a:lnTo>
                    <a:pt x="2222" y="475215"/>
                  </a:lnTo>
                  <a:lnTo>
                    <a:pt x="19550" y="536820"/>
                  </a:lnTo>
                  <a:lnTo>
                    <a:pt x="53061" y="595440"/>
                  </a:lnTo>
                  <a:lnTo>
                    <a:pt x="101558" y="650467"/>
                  </a:lnTo>
                  <a:lnTo>
                    <a:pt x="131052" y="676444"/>
                  </a:lnTo>
                  <a:lnTo>
                    <a:pt x="163844" y="701295"/>
                  </a:lnTo>
                  <a:lnTo>
                    <a:pt x="199784" y="724944"/>
                  </a:lnTo>
                  <a:lnTo>
                    <a:pt x="238723" y="747316"/>
                  </a:lnTo>
                  <a:lnTo>
                    <a:pt x="280511" y="768334"/>
                  </a:lnTo>
                  <a:lnTo>
                    <a:pt x="324998" y="787923"/>
                  </a:lnTo>
                  <a:lnTo>
                    <a:pt x="372035" y="806006"/>
                  </a:lnTo>
                  <a:lnTo>
                    <a:pt x="421473" y="822508"/>
                  </a:lnTo>
                  <a:lnTo>
                    <a:pt x="473162" y="837353"/>
                  </a:lnTo>
                  <a:lnTo>
                    <a:pt x="526952" y="850465"/>
                  </a:lnTo>
                  <a:lnTo>
                    <a:pt x="582693" y="861768"/>
                  </a:lnTo>
                  <a:lnTo>
                    <a:pt x="640237" y="871186"/>
                  </a:lnTo>
                  <a:lnTo>
                    <a:pt x="699434" y="878643"/>
                  </a:lnTo>
                  <a:lnTo>
                    <a:pt x="760133" y="884064"/>
                  </a:lnTo>
                  <a:lnTo>
                    <a:pt x="822187" y="887372"/>
                  </a:lnTo>
                  <a:lnTo>
                    <a:pt x="885444" y="888492"/>
                  </a:lnTo>
                  <a:lnTo>
                    <a:pt x="948701" y="887372"/>
                  </a:lnTo>
                  <a:lnTo>
                    <a:pt x="1010754" y="884064"/>
                  </a:lnTo>
                  <a:lnTo>
                    <a:pt x="1071453" y="878643"/>
                  </a:lnTo>
                  <a:lnTo>
                    <a:pt x="1130650" y="871186"/>
                  </a:lnTo>
                  <a:lnTo>
                    <a:pt x="1188194" y="861768"/>
                  </a:lnTo>
                  <a:lnTo>
                    <a:pt x="1243935" y="850465"/>
                  </a:lnTo>
                  <a:lnTo>
                    <a:pt x="1297725" y="837353"/>
                  </a:lnTo>
                  <a:lnTo>
                    <a:pt x="1349414" y="822508"/>
                  </a:lnTo>
                  <a:lnTo>
                    <a:pt x="1398852" y="806006"/>
                  </a:lnTo>
                  <a:lnTo>
                    <a:pt x="1445889" y="787923"/>
                  </a:lnTo>
                  <a:lnTo>
                    <a:pt x="1490376" y="768334"/>
                  </a:lnTo>
                  <a:lnTo>
                    <a:pt x="1532164" y="747316"/>
                  </a:lnTo>
                  <a:lnTo>
                    <a:pt x="1571103" y="724944"/>
                  </a:lnTo>
                  <a:lnTo>
                    <a:pt x="1607043" y="701295"/>
                  </a:lnTo>
                  <a:lnTo>
                    <a:pt x="1639835" y="676444"/>
                  </a:lnTo>
                  <a:lnTo>
                    <a:pt x="1669329" y="650467"/>
                  </a:lnTo>
                  <a:lnTo>
                    <a:pt x="1717825" y="595440"/>
                  </a:lnTo>
                  <a:lnTo>
                    <a:pt x="1751336" y="536820"/>
                  </a:lnTo>
                  <a:lnTo>
                    <a:pt x="1768665" y="475215"/>
                  </a:lnTo>
                  <a:lnTo>
                    <a:pt x="1770887" y="443483"/>
                  </a:lnTo>
                  <a:lnTo>
                    <a:pt x="1768665" y="411941"/>
                  </a:lnTo>
                  <a:lnTo>
                    <a:pt x="1751336" y="350668"/>
                  </a:lnTo>
                  <a:lnTo>
                    <a:pt x="1717825" y="292320"/>
                  </a:lnTo>
                  <a:lnTo>
                    <a:pt x="1669329" y="237510"/>
                  </a:lnTo>
                  <a:lnTo>
                    <a:pt x="1639835" y="211624"/>
                  </a:lnTo>
                  <a:lnTo>
                    <a:pt x="1607043" y="186852"/>
                  </a:lnTo>
                  <a:lnTo>
                    <a:pt x="1571103" y="163271"/>
                  </a:lnTo>
                  <a:lnTo>
                    <a:pt x="1532164" y="140958"/>
                  </a:lnTo>
                  <a:lnTo>
                    <a:pt x="1490376" y="119990"/>
                  </a:lnTo>
                  <a:lnTo>
                    <a:pt x="1445889" y="100443"/>
                  </a:lnTo>
                  <a:lnTo>
                    <a:pt x="1398852" y="82393"/>
                  </a:lnTo>
                  <a:lnTo>
                    <a:pt x="1349414" y="65919"/>
                  </a:lnTo>
                  <a:lnTo>
                    <a:pt x="1297725" y="51095"/>
                  </a:lnTo>
                  <a:lnTo>
                    <a:pt x="1243935" y="37999"/>
                  </a:lnTo>
                  <a:lnTo>
                    <a:pt x="1188194" y="26707"/>
                  </a:lnTo>
                  <a:lnTo>
                    <a:pt x="1130650" y="17297"/>
                  </a:lnTo>
                  <a:lnTo>
                    <a:pt x="1071453" y="9844"/>
                  </a:lnTo>
                  <a:lnTo>
                    <a:pt x="1010754" y="4426"/>
                  </a:lnTo>
                  <a:lnTo>
                    <a:pt x="948701" y="1119"/>
                  </a:lnTo>
                  <a:lnTo>
                    <a:pt x="885444" y="0"/>
                  </a:lnTo>
                  <a:close/>
                </a:path>
              </a:pathLst>
            </a:custGeom>
            <a:solidFill>
              <a:srgbClr val="D7EBB3"/>
            </a:solidFill>
            <a:ln>
              <a:noFill/>
            </a:ln>
          </p:spPr>
          <p:txBody>
            <a:bodyPr wrap="square" lIns="0" tIns="0" rIns="0" bIns="0" rtlCol="0" anchor="ctr">
              <a:noAutofit/>
            </a:bodyPr>
            <a:lstStyle/>
            <a:p>
              <a:pPr algn="ctr"/>
              <a:r>
                <a:rPr lang="en-US" sz="2000" b="1" dirty="0">
                  <a:solidFill>
                    <a:schemeClr val="tx2"/>
                  </a:solidFill>
                  <a:latin typeface="Calibri" panose="020F0502020204030204" pitchFamily="34" charset="0"/>
                  <a:cs typeface="Calibri" panose="020F0502020204030204" pitchFamily="34" charset="0"/>
                </a:rPr>
                <a:t>Quality</a:t>
              </a:r>
              <a:endParaRPr sz="2000" b="1" dirty="0">
                <a:solidFill>
                  <a:schemeClr val="tx2"/>
                </a:solidFill>
                <a:latin typeface="Calibri" panose="020F0502020204030204" pitchFamily="34" charset="0"/>
                <a:cs typeface="Calibri" panose="020F0502020204030204" pitchFamily="34" charset="0"/>
              </a:endParaRPr>
            </a:p>
          </p:txBody>
        </p:sp>
        <p:sp>
          <p:nvSpPr>
            <p:cNvPr id="7" name="object 7"/>
            <p:cNvSpPr/>
            <p:nvPr/>
          </p:nvSpPr>
          <p:spPr>
            <a:xfrm>
              <a:off x="3157370" y="3229983"/>
              <a:ext cx="1562659" cy="784412"/>
            </a:xfrm>
            <a:custGeom>
              <a:avLst/>
              <a:gdLst/>
              <a:ahLst/>
              <a:cxnLst/>
              <a:rect l="l" t="t" r="r" b="b"/>
              <a:pathLst>
                <a:path w="1771014" h="889000">
                  <a:moveTo>
                    <a:pt x="885444" y="0"/>
                  </a:moveTo>
                  <a:lnTo>
                    <a:pt x="822187" y="1119"/>
                  </a:lnTo>
                  <a:lnTo>
                    <a:pt x="760133" y="4426"/>
                  </a:lnTo>
                  <a:lnTo>
                    <a:pt x="699434" y="9844"/>
                  </a:lnTo>
                  <a:lnTo>
                    <a:pt x="640237" y="17297"/>
                  </a:lnTo>
                  <a:lnTo>
                    <a:pt x="582693" y="26707"/>
                  </a:lnTo>
                  <a:lnTo>
                    <a:pt x="526952" y="37999"/>
                  </a:lnTo>
                  <a:lnTo>
                    <a:pt x="473162" y="51095"/>
                  </a:lnTo>
                  <a:lnTo>
                    <a:pt x="421473" y="65919"/>
                  </a:lnTo>
                  <a:lnTo>
                    <a:pt x="372035" y="82393"/>
                  </a:lnTo>
                  <a:lnTo>
                    <a:pt x="324998" y="100443"/>
                  </a:lnTo>
                  <a:lnTo>
                    <a:pt x="280511" y="119990"/>
                  </a:lnTo>
                  <a:lnTo>
                    <a:pt x="238723" y="140958"/>
                  </a:lnTo>
                  <a:lnTo>
                    <a:pt x="199784" y="163271"/>
                  </a:lnTo>
                  <a:lnTo>
                    <a:pt x="163844" y="186852"/>
                  </a:lnTo>
                  <a:lnTo>
                    <a:pt x="131052" y="211624"/>
                  </a:lnTo>
                  <a:lnTo>
                    <a:pt x="101558" y="237510"/>
                  </a:lnTo>
                  <a:lnTo>
                    <a:pt x="53061" y="292320"/>
                  </a:lnTo>
                  <a:lnTo>
                    <a:pt x="19550" y="350668"/>
                  </a:lnTo>
                  <a:lnTo>
                    <a:pt x="2222" y="411941"/>
                  </a:lnTo>
                  <a:lnTo>
                    <a:pt x="0" y="443483"/>
                  </a:lnTo>
                  <a:lnTo>
                    <a:pt x="2222" y="475215"/>
                  </a:lnTo>
                  <a:lnTo>
                    <a:pt x="19550" y="536820"/>
                  </a:lnTo>
                  <a:lnTo>
                    <a:pt x="53061" y="595440"/>
                  </a:lnTo>
                  <a:lnTo>
                    <a:pt x="101558" y="650467"/>
                  </a:lnTo>
                  <a:lnTo>
                    <a:pt x="131052" y="676444"/>
                  </a:lnTo>
                  <a:lnTo>
                    <a:pt x="163844" y="701295"/>
                  </a:lnTo>
                  <a:lnTo>
                    <a:pt x="199784" y="724944"/>
                  </a:lnTo>
                  <a:lnTo>
                    <a:pt x="238723" y="747316"/>
                  </a:lnTo>
                  <a:lnTo>
                    <a:pt x="280511" y="768334"/>
                  </a:lnTo>
                  <a:lnTo>
                    <a:pt x="324998" y="787923"/>
                  </a:lnTo>
                  <a:lnTo>
                    <a:pt x="372035" y="806006"/>
                  </a:lnTo>
                  <a:lnTo>
                    <a:pt x="421473" y="822508"/>
                  </a:lnTo>
                  <a:lnTo>
                    <a:pt x="473162" y="837353"/>
                  </a:lnTo>
                  <a:lnTo>
                    <a:pt x="526952" y="850465"/>
                  </a:lnTo>
                  <a:lnTo>
                    <a:pt x="582693" y="861768"/>
                  </a:lnTo>
                  <a:lnTo>
                    <a:pt x="640237" y="871186"/>
                  </a:lnTo>
                  <a:lnTo>
                    <a:pt x="699434" y="878643"/>
                  </a:lnTo>
                  <a:lnTo>
                    <a:pt x="760133" y="884064"/>
                  </a:lnTo>
                  <a:lnTo>
                    <a:pt x="822187" y="887372"/>
                  </a:lnTo>
                  <a:lnTo>
                    <a:pt x="885444" y="888492"/>
                  </a:lnTo>
                  <a:lnTo>
                    <a:pt x="948701" y="887372"/>
                  </a:lnTo>
                  <a:lnTo>
                    <a:pt x="1010754" y="884064"/>
                  </a:lnTo>
                  <a:lnTo>
                    <a:pt x="1071453" y="878643"/>
                  </a:lnTo>
                  <a:lnTo>
                    <a:pt x="1130650" y="871186"/>
                  </a:lnTo>
                  <a:lnTo>
                    <a:pt x="1188194" y="861768"/>
                  </a:lnTo>
                  <a:lnTo>
                    <a:pt x="1243935" y="850465"/>
                  </a:lnTo>
                  <a:lnTo>
                    <a:pt x="1297725" y="837353"/>
                  </a:lnTo>
                  <a:lnTo>
                    <a:pt x="1349414" y="822508"/>
                  </a:lnTo>
                  <a:lnTo>
                    <a:pt x="1398852" y="806006"/>
                  </a:lnTo>
                  <a:lnTo>
                    <a:pt x="1445889" y="787923"/>
                  </a:lnTo>
                  <a:lnTo>
                    <a:pt x="1490376" y="768334"/>
                  </a:lnTo>
                  <a:lnTo>
                    <a:pt x="1532164" y="747316"/>
                  </a:lnTo>
                  <a:lnTo>
                    <a:pt x="1571103" y="724944"/>
                  </a:lnTo>
                  <a:lnTo>
                    <a:pt x="1607043" y="701295"/>
                  </a:lnTo>
                  <a:lnTo>
                    <a:pt x="1639835" y="676444"/>
                  </a:lnTo>
                  <a:lnTo>
                    <a:pt x="1669329" y="650467"/>
                  </a:lnTo>
                  <a:lnTo>
                    <a:pt x="1717825" y="595440"/>
                  </a:lnTo>
                  <a:lnTo>
                    <a:pt x="1751336" y="536820"/>
                  </a:lnTo>
                  <a:lnTo>
                    <a:pt x="1768665" y="475215"/>
                  </a:lnTo>
                  <a:lnTo>
                    <a:pt x="1770887" y="443483"/>
                  </a:lnTo>
                  <a:lnTo>
                    <a:pt x="1768665" y="411941"/>
                  </a:lnTo>
                  <a:lnTo>
                    <a:pt x="1751336" y="350668"/>
                  </a:lnTo>
                  <a:lnTo>
                    <a:pt x="1717825" y="292320"/>
                  </a:lnTo>
                  <a:lnTo>
                    <a:pt x="1669329" y="237510"/>
                  </a:lnTo>
                  <a:lnTo>
                    <a:pt x="1639835" y="211624"/>
                  </a:lnTo>
                  <a:lnTo>
                    <a:pt x="1607043" y="186852"/>
                  </a:lnTo>
                  <a:lnTo>
                    <a:pt x="1571103" y="163271"/>
                  </a:lnTo>
                  <a:lnTo>
                    <a:pt x="1532164" y="140958"/>
                  </a:lnTo>
                  <a:lnTo>
                    <a:pt x="1490376" y="119990"/>
                  </a:lnTo>
                  <a:lnTo>
                    <a:pt x="1445889" y="100443"/>
                  </a:lnTo>
                  <a:lnTo>
                    <a:pt x="1398852" y="82393"/>
                  </a:lnTo>
                  <a:lnTo>
                    <a:pt x="1349414" y="65919"/>
                  </a:lnTo>
                  <a:lnTo>
                    <a:pt x="1297725" y="51095"/>
                  </a:lnTo>
                  <a:lnTo>
                    <a:pt x="1243935" y="37999"/>
                  </a:lnTo>
                  <a:lnTo>
                    <a:pt x="1188194" y="26707"/>
                  </a:lnTo>
                  <a:lnTo>
                    <a:pt x="1130650" y="17297"/>
                  </a:lnTo>
                  <a:lnTo>
                    <a:pt x="1071453" y="9844"/>
                  </a:lnTo>
                  <a:lnTo>
                    <a:pt x="1010754" y="4426"/>
                  </a:lnTo>
                  <a:lnTo>
                    <a:pt x="948701" y="1119"/>
                  </a:lnTo>
                  <a:lnTo>
                    <a:pt x="885444" y="0"/>
                  </a:lnTo>
                </a:path>
              </a:pathLst>
            </a:custGeom>
            <a:ln w="9144">
              <a:noFill/>
            </a:ln>
          </p:spPr>
          <p:txBody>
            <a:bodyPr wrap="square" lIns="0" tIns="0" rIns="0" bIns="0" rtlCol="0" anchor="ctr">
              <a:noAutofit/>
            </a:bodyPr>
            <a:lstStyle/>
            <a:p>
              <a:pPr algn="ctr"/>
              <a:endParaRPr dirty="0">
                <a:solidFill>
                  <a:schemeClr val="tx2"/>
                </a:solidFill>
                <a:latin typeface="Calibri" panose="020F0502020204030204" pitchFamily="34" charset="0"/>
                <a:cs typeface="Calibri" panose="020F0502020204030204" pitchFamily="34" charset="0"/>
              </a:endParaRPr>
            </a:p>
          </p:txBody>
        </p:sp>
        <p:sp>
          <p:nvSpPr>
            <p:cNvPr id="10" name="object 10"/>
            <p:cNvSpPr/>
            <p:nvPr/>
          </p:nvSpPr>
          <p:spPr>
            <a:xfrm>
              <a:off x="6750424" y="3229983"/>
              <a:ext cx="1562377" cy="784412"/>
            </a:xfrm>
            <a:custGeom>
              <a:avLst/>
              <a:gdLst/>
              <a:ahLst/>
              <a:cxnLst/>
              <a:rect l="l" t="t" r="r" b="b"/>
              <a:pathLst>
                <a:path w="2103120" h="889000">
                  <a:moveTo>
                    <a:pt x="1051559" y="0"/>
                  </a:moveTo>
                  <a:lnTo>
                    <a:pt x="985070" y="877"/>
                  </a:lnTo>
                  <a:lnTo>
                    <a:pt x="919677" y="3473"/>
                  </a:lnTo>
                  <a:lnTo>
                    <a:pt x="855505" y="7735"/>
                  </a:lnTo>
                  <a:lnTo>
                    <a:pt x="792677" y="13609"/>
                  </a:lnTo>
                  <a:lnTo>
                    <a:pt x="731315" y="21044"/>
                  </a:lnTo>
                  <a:lnTo>
                    <a:pt x="671545" y="29985"/>
                  </a:lnTo>
                  <a:lnTo>
                    <a:pt x="613488" y="40380"/>
                  </a:lnTo>
                  <a:lnTo>
                    <a:pt x="557267" y="52175"/>
                  </a:lnTo>
                  <a:lnTo>
                    <a:pt x="503008" y="65317"/>
                  </a:lnTo>
                  <a:lnTo>
                    <a:pt x="450832" y="79754"/>
                  </a:lnTo>
                  <a:lnTo>
                    <a:pt x="400862" y="95433"/>
                  </a:lnTo>
                  <a:lnTo>
                    <a:pt x="353224" y="112299"/>
                  </a:lnTo>
                  <a:lnTo>
                    <a:pt x="308038" y="130301"/>
                  </a:lnTo>
                  <a:lnTo>
                    <a:pt x="265429" y="149385"/>
                  </a:lnTo>
                  <a:lnTo>
                    <a:pt x="225521" y="169498"/>
                  </a:lnTo>
                  <a:lnTo>
                    <a:pt x="188436" y="190587"/>
                  </a:lnTo>
                  <a:lnTo>
                    <a:pt x="154298" y="212599"/>
                  </a:lnTo>
                  <a:lnTo>
                    <a:pt x="123229" y="235481"/>
                  </a:lnTo>
                  <a:lnTo>
                    <a:pt x="70796" y="283642"/>
                  </a:lnTo>
                  <a:lnTo>
                    <a:pt x="32122" y="334646"/>
                  </a:lnTo>
                  <a:lnTo>
                    <a:pt x="8195" y="388068"/>
                  </a:lnTo>
                  <a:lnTo>
                    <a:pt x="0" y="443483"/>
                  </a:lnTo>
                  <a:lnTo>
                    <a:pt x="2069" y="471583"/>
                  </a:lnTo>
                  <a:lnTo>
                    <a:pt x="18253" y="526354"/>
                  </a:lnTo>
                  <a:lnTo>
                    <a:pt x="49677" y="578872"/>
                  </a:lnTo>
                  <a:lnTo>
                    <a:pt x="95354" y="628716"/>
                  </a:lnTo>
                  <a:lnTo>
                    <a:pt x="154298" y="675465"/>
                  </a:lnTo>
                  <a:lnTo>
                    <a:pt x="188436" y="697548"/>
                  </a:lnTo>
                  <a:lnTo>
                    <a:pt x="225521" y="718700"/>
                  </a:lnTo>
                  <a:lnTo>
                    <a:pt x="265429" y="738867"/>
                  </a:lnTo>
                  <a:lnTo>
                    <a:pt x="308038" y="757999"/>
                  </a:lnTo>
                  <a:lnTo>
                    <a:pt x="353224" y="776041"/>
                  </a:lnTo>
                  <a:lnTo>
                    <a:pt x="400862" y="792943"/>
                  </a:lnTo>
                  <a:lnTo>
                    <a:pt x="450832" y="808650"/>
                  </a:lnTo>
                  <a:lnTo>
                    <a:pt x="503008" y="823110"/>
                  </a:lnTo>
                  <a:lnTo>
                    <a:pt x="557267" y="836272"/>
                  </a:lnTo>
                  <a:lnTo>
                    <a:pt x="613488" y="848082"/>
                  </a:lnTo>
                  <a:lnTo>
                    <a:pt x="671545" y="858487"/>
                  </a:lnTo>
                  <a:lnTo>
                    <a:pt x="731315" y="867436"/>
                  </a:lnTo>
                  <a:lnTo>
                    <a:pt x="792677" y="874876"/>
                  </a:lnTo>
                  <a:lnTo>
                    <a:pt x="855505" y="880754"/>
                  </a:lnTo>
                  <a:lnTo>
                    <a:pt x="919677" y="885018"/>
                  </a:lnTo>
                  <a:lnTo>
                    <a:pt x="985070" y="887614"/>
                  </a:lnTo>
                  <a:lnTo>
                    <a:pt x="1051559" y="888492"/>
                  </a:lnTo>
                  <a:lnTo>
                    <a:pt x="1118049" y="887614"/>
                  </a:lnTo>
                  <a:lnTo>
                    <a:pt x="1183442" y="885018"/>
                  </a:lnTo>
                  <a:lnTo>
                    <a:pt x="1247614" y="880754"/>
                  </a:lnTo>
                  <a:lnTo>
                    <a:pt x="1310442" y="874876"/>
                  </a:lnTo>
                  <a:lnTo>
                    <a:pt x="1371804" y="867436"/>
                  </a:lnTo>
                  <a:lnTo>
                    <a:pt x="1431574" y="858487"/>
                  </a:lnTo>
                  <a:lnTo>
                    <a:pt x="1489631" y="848082"/>
                  </a:lnTo>
                  <a:lnTo>
                    <a:pt x="1545852" y="836272"/>
                  </a:lnTo>
                  <a:lnTo>
                    <a:pt x="1600111" y="823110"/>
                  </a:lnTo>
                  <a:lnTo>
                    <a:pt x="1652287" y="808650"/>
                  </a:lnTo>
                  <a:lnTo>
                    <a:pt x="1702257" y="792943"/>
                  </a:lnTo>
                  <a:lnTo>
                    <a:pt x="1749896" y="776041"/>
                  </a:lnTo>
                  <a:lnTo>
                    <a:pt x="1795081" y="757999"/>
                  </a:lnTo>
                  <a:lnTo>
                    <a:pt x="1837690" y="738867"/>
                  </a:lnTo>
                  <a:lnTo>
                    <a:pt x="1877598" y="718700"/>
                  </a:lnTo>
                  <a:lnTo>
                    <a:pt x="1914683" y="697548"/>
                  </a:lnTo>
                  <a:lnTo>
                    <a:pt x="1948822" y="675465"/>
                  </a:lnTo>
                  <a:lnTo>
                    <a:pt x="1979890" y="652504"/>
                  </a:lnTo>
                  <a:lnTo>
                    <a:pt x="2032323" y="604155"/>
                  </a:lnTo>
                  <a:lnTo>
                    <a:pt x="2070997" y="552921"/>
                  </a:lnTo>
                  <a:lnTo>
                    <a:pt x="2094925" y="499224"/>
                  </a:lnTo>
                  <a:lnTo>
                    <a:pt x="2103120" y="443483"/>
                  </a:lnTo>
                  <a:lnTo>
                    <a:pt x="2101050" y="415553"/>
                  </a:lnTo>
                  <a:lnTo>
                    <a:pt x="2084866" y="361081"/>
                  </a:lnTo>
                  <a:lnTo>
                    <a:pt x="2053442" y="308815"/>
                  </a:lnTo>
                  <a:lnTo>
                    <a:pt x="2007765" y="259180"/>
                  </a:lnTo>
                  <a:lnTo>
                    <a:pt x="1948822" y="212599"/>
                  </a:lnTo>
                  <a:lnTo>
                    <a:pt x="1914683" y="190587"/>
                  </a:lnTo>
                  <a:lnTo>
                    <a:pt x="1877598" y="169498"/>
                  </a:lnTo>
                  <a:lnTo>
                    <a:pt x="1837690" y="149385"/>
                  </a:lnTo>
                  <a:lnTo>
                    <a:pt x="1795081" y="130301"/>
                  </a:lnTo>
                  <a:lnTo>
                    <a:pt x="1749896" y="112299"/>
                  </a:lnTo>
                  <a:lnTo>
                    <a:pt x="1702257" y="95433"/>
                  </a:lnTo>
                  <a:lnTo>
                    <a:pt x="1652287" y="79754"/>
                  </a:lnTo>
                  <a:lnTo>
                    <a:pt x="1600111" y="65317"/>
                  </a:lnTo>
                  <a:lnTo>
                    <a:pt x="1545852" y="52175"/>
                  </a:lnTo>
                  <a:lnTo>
                    <a:pt x="1489631" y="40380"/>
                  </a:lnTo>
                  <a:lnTo>
                    <a:pt x="1431574" y="29985"/>
                  </a:lnTo>
                  <a:lnTo>
                    <a:pt x="1371804" y="21044"/>
                  </a:lnTo>
                  <a:lnTo>
                    <a:pt x="1310442" y="13609"/>
                  </a:lnTo>
                  <a:lnTo>
                    <a:pt x="1247614" y="7735"/>
                  </a:lnTo>
                  <a:lnTo>
                    <a:pt x="1183442" y="3473"/>
                  </a:lnTo>
                  <a:lnTo>
                    <a:pt x="1118049" y="877"/>
                  </a:lnTo>
                  <a:lnTo>
                    <a:pt x="1051559" y="0"/>
                  </a:lnTo>
                  <a:close/>
                </a:path>
              </a:pathLst>
            </a:custGeom>
            <a:solidFill>
              <a:srgbClr val="D7EBB3"/>
            </a:solidFill>
          </p:spPr>
          <p:txBody>
            <a:bodyPr wrap="square" lIns="0" tIns="0" rIns="0" bIns="0" rtlCol="0" anchor="ctr">
              <a:noAutofit/>
            </a:bodyPr>
            <a:lstStyle/>
            <a:p>
              <a:pPr algn="ctr"/>
              <a:r>
                <a:rPr lang="en-US" sz="2000" b="1" dirty="0">
                  <a:solidFill>
                    <a:schemeClr val="tx2"/>
                  </a:solidFill>
                  <a:latin typeface="Calibri" panose="020F0502020204030204" pitchFamily="34" charset="0"/>
                  <a:cs typeface="Calibri" panose="020F0502020204030204" pitchFamily="34" charset="0"/>
                </a:rPr>
                <a:t>Flexibility/variety</a:t>
              </a:r>
              <a:endParaRPr sz="2000" b="1" dirty="0">
                <a:solidFill>
                  <a:schemeClr val="tx2"/>
                </a:solidFill>
                <a:latin typeface="Calibri" panose="020F0502020204030204" pitchFamily="34" charset="0"/>
                <a:cs typeface="Calibri" panose="020F0502020204030204" pitchFamily="34" charset="0"/>
              </a:endParaRPr>
            </a:p>
          </p:txBody>
        </p:sp>
        <p:sp>
          <p:nvSpPr>
            <p:cNvPr id="11" name="object 11"/>
            <p:cNvSpPr/>
            <p:nvPr/>
          </p:nvSpPr>
          <p:spPr>
            <a:xfrm>
              <a:off x="6750422" y="3229982"/>
              <a:ext cx="1936377" cy="884817"/>
            </a:xfrm>
            <a:custGeom>
              <a:avLst/>
              <a:gdLst/>
              <a:ahLst/>
              <a:cxnLst/>
              <a:rect l="l" t="t" r="r" b="b"/>
              <a:pathLst>
                <a:path w="2103120" h="889000">
                  <a:moveTo>
                    <a:pt x="1051559" y="0"/>
                  </a:moveTo>
                  <a:lnTo>
                    <a:pt x="985070" y="877"/>
                  </a:lnTo>
                  <a:lnTo>
                    <a:pt x="919677" y="3473"/>
                  </a:lnTo>
                  <a:lnTo>
                    <a:pt x="855505" y="7735"/>
                  </a:lnTo>
                  <a:lnTo>
                    <a:pt x="792677" y="13609"/>
                  </a:lnTo>
                  <a:lnTo>
                    <a:pt x="731315" y="21044"/>
                  </a:lnTo>
                  <a:lnTo>
                    <a:pt x="671545" y="29985"/>
                  </a:lnTo>
                  <a:lnTo>
                    <a:pt x="613488" y="40380"/>
                  </a:lnTo>
                  <a:lnTo>
                    <a:pt x="557267" y="52175"/>
                  </a:lnTo>
                  <a:lnTo>
                    <a:pt x="503008" y="65317"/>
                  </a:lnTo>
                  <a:lnTo>
                    <a:pt x="450832" y="79754"/>
                  </a:lnTo>
                  <a:lnTo>
                    <a:pt x="400862" y="95433"/>
                  </a:lnTo>
                  <a:lnTo>
                    <a:pt x="353224" y="112299"/>
                  </a:lnTo>
                  <a:lnTo>
                    <a:pt x="308038" y="130301"/>
                  </a:lnTo>
                  <a:lnTo>
                    <a:pt x="265429" y="149385"/>
                  </a:lnTo>
                  <a:lnTo>
                    <a:pt x="225521" y="169498"/>
                  </a:lnTo>
                  <a:lnTo>
                    <a:pt x="188436" y="190587"/>
                  </a:lnTo>
                  <a:lnTo>
                    <a:pt x="154298" y="212599"/>
                  </a:lnTo>
                  <a:lnTo>
                    <a:pt x="123229" y="235481"/>
                  </a:lnTo>
                  <a:lnTo>
                    <a:pt x="70796" y="283642"/>
                  </a:lnTo>
                  <a:lnTo>
                    <a:pt x="32122" y="334646"/>
                  </a:lnTo>
                  <a:lnTo>
                    <a:pt x="8195" y="388068"/>
                  </a:lnTo>
                  <a:lnTo>
                    <a:pt x="0" y="443483"/>
                  </a:lnTo>
                  <a:lnTo>
                    <a:pt x="2069" y="471583"/>
                  </a:lnTo>
                  <a:lnTo>
                    <a:pt x="18253" y="526354"/>
                  </a:lnTo>
                  <a:lnTo>
                    <a:pt x="49677" y="578872"/>
                  </a:lnTo>
                  <a:lnTo>
                    <a:pt x="95354" y="628716"/>
                  </a:lnTo>
                  <a:lnTo>
                    <a:pt x="154298" y="675465"/>
                  </a:lnTo>
                  <a:lnTo>
                    <a:pt x="188436" y="697548"/>
                  </a:lnTo>
                  <a:lnTo>
                    <a:pt x="225521" y="718700"/>
                  </a:lnTo>
                  <a:lnTo>
                    <a:pt x="265429" y="738867"/>
                  </a:lnTo>
                  <a:lnTo>
                    <a:pt x="308038" y="757999"/>
                  </a:lnTo>
                  <a:lnTo>
                    <a:pt x="353224" y="776041"/>
                  </a:lnTo>
                  <a:lnTo>
                    <a:pt x="400862" y="792943"/>
                  </a:lnTo>
                  <a:lnTo>
                    <a:pt x="450832" y="808650"/>
                  </a:lnTo>
                  <a:lnTo>
                    <a:pt x="503008" y="823110"/>
                  </a:lnTo>
                  <a:lnTo>
                    <a:pt x="557267" y="836272"/>
                  </a:lnTo>
                  <a:lnTo>
                    <a:pt x="613488" y="848082"/>
                  </a:lnTo>
                  <a:lnTo>
                    <a:pt x="671545" y="858487"/>
                  </a:lnTo>
                  <a:lnTo>
                    <a:pt x="731315" y="867436"/>
                  </a:lnTo>
                  <a:lnTo>
                    <a:pt x="792677" y="874876"/>
                  </a:lnTo>
                  <a:lnTo>
                    <a:pt x="855505" y="880754"/>
                  </a:lnTo>
                  <a:lnTo>
                    <a:pt x="919677" y="885018"/>
                  </a:lnTo>
                  <a:lnTo>
                    <a:pt x="985070" y="887614"/>
                  </a:lnTo>
                  <a:lnTo>
                    <a:pt x="1051559" y="888492"/>
                  </a:lnTo>
                  <a:lnTo>
                    <a:pt x="1118049" y="887614"/>
                  </a:lnTo>
                  <a:lnTo>
                    <a:pt x="1183442" y="885018"/>
                  </a:lnTo>
                  <a:lnTo>
                    <a:pt x="1247614" y="880754"/>
                  </a:lnTo>
                  <a:lnTo>
                    <a:pt x="1310442" y="874876"/>
                  </a:lnTo>
                  <a:lnTo>
                    <a:pt x="1371804" y="867436"/>
                  </a:lnTo>
                  <a:lnTo>
                    <a:pt x="1431574" y="858487"/>
                  </a:lnTo>
                  <a:lnTo>
                    <a:pt x="1489631" y="848082"/>
                  </a:lnTo>
                  <a:lnTo>
                    <a:pt x="1545852" y="836272"/>
                  </a:lnTo>
                  <a:lnTo>
                    <a:pt x="1600111" y="823110"/>
                  </a:lnTo>
                  <a:lnTo>
                    <a:pt x="1652287" y="808650"/>
                  </a:lnTo>
                  <a:lnTo>
                    <a:pt x="1702257" y="792943"/>
                  </a:lnTo>
                  <a:lnTo>
                    <a:pt x="1749896" y="776041"/>
                  </a:lnTo>
                  <a:lnTo>
                    <a:pt x="1795081" y="757999"/>
                  </a:lnTo>
                  <a:lnTo>
                    <a:pt x="1837690" y="738867"/>
                  </a:lnTo>
                  <a:lnTo>
                    <a:pt x="1877598" y="718700"/>
                  </a:lnTo>
                  <a:lnTo>
                    <a:pt x="1914683" y="697548"/>
                  </a:lnTo>
                  <a:lnTo>
                    <a:pt x="1948822" y="675465"/>
                  </a:lnTo>
                  <a:lnTo>
                    <a:pt x="1979890" y="652504"/>
                  </a:lnTo>
                  <a:lnTo>
                    <a:pt x="2032323" y="604155"/>
                  </a:lnTo>
                  <a:lnTo>
                    <a:pt x="2070997" y="552921"/>
                  </a:lnTo>
                  <a:lnTo>
                    <a:pt x="2094925" y="499224"/>
                  </a:lnTo>
                  <a:lnTo>
                    <a:pt x="2103120" y="443483"/>
                  </a:lnTo>
                  <a:lnTo>
                    <a:pt x="2101050" y="415553"/>
                  </a:lnTo>
                  <a:lnTo>
                    <a:pt x="2084866" y="361081"/>
                  </a:lnTo>
                  <a:lnTo>
                    <a:pt x="2053442" y="308815"/>
                  </a:lnTo>
                  <a:lnTo>
                    <a:pt x="2007765" y="259180"/>
                  </a:lnTo>
                  <a:lnTo>
                    <a:pt x="1948822" y="212599"/>
                  </a:lnTo>
                  <a:lnTo>
                    <a:pt x="1914683" y="190587"/>
                  </a:lnTo>
                  <a:lnTo>
                    <a:pt x="1877598" y="169498"/>
                  </a:lnTo>
                  <a:lnTo>
                    <a:pt x="1837690" y="149385"/>
                  </a:lnTo>
                  <a:lnTo>
                    <a:pt x="1795081" y="130301"/>
                  </a:lnTo>
                  <a:lnTo>
                    <a:pt x="1749896" y="112299"/>
                  </a:lnTo>
                  <a:lnTo>
                    <a:pt x="1702257" y="95433"/>
                  </a:lnTo>
                  <a:lnTo>
                    <a:pt x="1652287" y="79754"/>
                  </a:lnTo>
                  <a:lnTo>
                    <a:pt x="1600111" y="65317"/>
                  </a:lnTo>
                  <a:lnTo>
                    <a:pt x="1545852" y="52175"/>
                  </a:lnTo>
                  <a:lnTo>
                    <a:pt x="1489631" y="40380"/>
                  </a:lnTo>
                  <a:lnTo>
                    <a:pt x="1431574" y="29985"/>
                  </a:lnTo>
                  <a:lnTo>
                    <a:pt x="1371804" y="21044"/>
                  </a:lnTo>
                  <a:lnTo>
                    <a:pt x="1310442" y="13609"/>
                  </a:lnTo>
                  <a:lnTo>
                    <a:pt x="1247614" y="7735"/>
                  </a:lnTo>
                  <a:lnTo>
                    <a:pt x="1183442" y="3473"/>
                  </a:lnTo>
                  <a:lnTo>
                    <a:pt x="1118049" y="877"/>
                  </a:lnTo>
                  <a:lnTo>
                    <a:pt x="1051559" y="0"/>
                  </a:lnTo>
                </a:path>
              </a:pathLst>
            </a:custGeom>
            <a:ln w="9144">
              <a:noFill/>
            </a:ln>
          </p:spPr>
          <p:txBody>
            <a:bodyPr wrap="square" lIns="0" tIns="0" rIns="0" bIns="0" rtlCol="0" anchor="ctr">
              <a:noAutofit/>
            </a:bodyPr>
            <a:lstStyle/>
            <a:p>
              <a:pPr algn="ctr"/>
              <a:endParaRPr dirty="0">
                <a:solidFill>
                  <a:schemeClr val="tx2"/>
                </a:solidFill>
                <a:latin typeface="Calibri" panose="020F0502020204030204" pitchFamily="34" charset="0"/>
                <a:cs typeface="Calibri" panose="020F0502020204030204" pitchFamily="34" charset="0"/>
              </a:endParaRPr>
            </a:p>
          </p:txBody>
        </p:sp>
        <p:sp>
          <p:nvSpPr>
            <p:cNvPr id="13" name="object 13"/>
            <p:cNvSpPr/>
            <p:nvPr/>
          </p:nvSpPr>
          <p:spPr>
            <a:xfrm>
              <a:off x="4719917" y="2611418"/>
              <a:ext cx="2030506" cy="1929653"/>
            </a:xfrm>
            <a:custGeom>
              <a:avLst/>
              <a:gdLst/>
              <a:ahLst/>
              <a:cxnLst/>
              <a:rect l="l" t="t" r="r" b="b"/>
              <a:pathLst>
                <a:path w="2301240" h="2186940">
                  <a:moveTo>
                    <a:pt x="1220724" y="2101596"/>
                  </a:moveTo>
                  <a:lnTo>
                    <a:pt x="1193292" y="2101596"/>
                  </a:lnTo>
                  <a:lnTo>
                    <a:pt x="1235963" y="2186940"/>
                  </a:lnTo>
                  <a:lnTo>
                    <a:pt x="1271778" y="2115312"/>
                  </a:lnTo>
                  <a:lnTo>
                    <a:pt x="1220724" y="2115312"/>
                  </a:lnTo>
                  <a:lnTo>
                    <a:pt x="1220724" y="2101596"/>
                  </a:lnTo>
                  <a:close/>
                </a:path>
                <a:path w="2301240" h="2186940">
                  <a:moveTo>
                    <a:pt x="1249680" y="71628"/>
                  </a:moveTo>
                  <a:lnTo>
                    <a:pt x="1220724" y="71628"/>
                  </a:lnTo>
                  <a:lnTo>
                    <a:pt x="1220724" y="2115312"/>
                  </a:lnTo>
                  <a:lnTo>
                    <a:pt x="1249680" y="2115312"/>
                  </a:lnTo>
                  <a:lnTo>
                    <a:pt x="1249680" y="71628"/>
                  </a:lnTo>
                  <a:close/>
                </a:path>
                <a:path w="2301240" h="2186940">
                  <a:moveTo>
                    <a:pt x="1278636" y="2101596"/>
                  </a:moveTo>
                  <a:lnTo>
                    <a:pt x="1249680" y="2101596"/>
                  </a:lnTo>
                  <a:lnTo>
                    <a:pt x="1249680" y="2115312"/>
                  </a:lnTo>
                  <a:lnTo>
                    <a:pt x="1271778" y="2115312"/>
                  </a:lnTo>
                  <a:lnTo>
                    <a:pt x="1278636" y="2101596"/>
                  </a:lnTo>
                  <a:close/>
                </a:path>
                <a:path w="2301240" h="2186940">
                  <a:moveTo>
                    <a:pt x="86868" y="1103376"/>
                  </a:moveTo>
                  <a:lnTo>
                    <a:pt x="0" y="1146048"/>
                  </a:lnTo>
                  <a:lnTo>
                    <a:pt x="86868" y="1188720"/>
                  </a:lnTo>
                  <a:lnTo>
                    <a:pt x="86868" y="1159763"/>
                  </a:lnTo>
                  <a:lnTo>
                    <a:pt x="71628" y="1159763"/>
                  </a:lnTo>
                  <a:lnTo>
                    <a:pt x="71628" y="1132332"/>
                  </a:lnTo>
                  <a:lnTo>
                    <a:pt x="86868" y="1132332"/>
                  </a:lnTo>
                  <a:lnTo>
                    <a:pt x="86868" y="1103376"/>
                  </a:lnTo>
                  <a:close/>
                </a:path>
                <a:path w="2301240" h="2186940">
                  <a:moveTo>
                    <a:pt x="2215896" y="1103376"/>
                  </a:moveTo>
                  <a:lnTo>
                    <a:pt x="2215896" y="1188720"/>
                  </a:lnTo>
                  <a:lnTo>
                    <a:pt x="2273808" y="1159763"/>
                  </a:lnTo>
                  <a:lnTo>
                    <a:pt x="2229612" y="1159763"/>
                  </a:lnTo>
                  <a:lnTo>
                    <a:pt x="2229612" y="1132332"/>
                  </a:lnTo>
                  <a:lnTo>
                    <a:pt x="2273808" y="1132332"/>
                  </a:lnTo>
                  <a:lnTo>
                    <a:pt x="2215896" y="1103376"/>
                  </a:lnTo>
                  <a:close/>
                </a:path>
                <a:path w="2301240" h="2186940">
                  <a:moveTo>
                    <a:pt x="86868" y="1132332"/>
                  </a:moveTo>
                  <a:lnTo>
                    <a:pt x="71628" y="1132332"/>
                  </a:lnTo>
                  <a:lnTo>
                    <a:pt x="71628" y="1159763"/>
                  </a:lnTo>
                  <a:lnTo>
                    <a:pt x="86868" y="1159763"/>
                  </a:lnTo>
                  <a:lnTo>
                    <a:pt x="86868" y="1132332"/>
                  </a:lnTo>
                  <a:close/>
                </a:path>
                <a:path w="2301240" h="2186940">
                  <a:moveTo>
                    <a:pt x="1220724" y="1132332"/>
                  </a:moveTo>
                  <a:lnTo>
                    <a:pt x="86868" y="1132332"/>
                  </a:lnTo>
                  <a:lnTo>
                    <a:pt x="86868" y="1159763"/>
                  </a:lnTo>
                  <a:lnTo>
                    <a:pt x="1220724" y="1159763"/>
                  </a:lnTo>
                  <a:lnTo>
                    <a:pt x="1220724" y="1132332"/>
                  </a:lnTo>
                  <a:close/>
                </a:path>
                <a:path w="2301240" h="2186940">
                  <a:moveTo>
                    <a:pt x="2215896" y="1132332"/>
                  </a:moveTo>
                  <a:lnTo>
                    <a:pt x="1249680" y="1132332"/>
                  </a:lnTo>
                  <a:lnTo>
                    <a:pt x="1249680" y="1159763"/>
                  </a:lnTo>
                  <a:lnTo>
                    <a:pt x="2215896" y="1159763"/>
                  </a:lnTo>
                  <a:lnTo>
                    <a:pt x="2215896" y="1132332"/>
                  </a:lnTo>
                  <a:close/>
                </a:path>
                <a:path w="2301240" h="2186940">
                  <a:moveTo>
                    <a:pt x="2273808" y="1132332"/>
                  </a:moveTo>
                  <a:lnTo>
                    <a:pt x="2229612" y="1132332"/>
                  </a:lnTo>
                  <a:lnTo>
                    <a:pt x="2229612" y="1159763"/>
                  </a:lnTo>
                  <a:lnTo>
                    <a:pt x="2273808" y="1159763"/>
                  </a:lnTo>
                  <a:lnTo>
                    <a:pt x="2301240" y="1146048"/>
                  </a:lnTo>
                  <a:lnTo>
                    <a:pt x="2273808" y="1132332"/>
                  </a:lnTo>
                  <a:close/>
                </a:path>
                <a:path w="2301240" h="2186940">
                  <a:moveTo>
                    <a:pt x="1235963" y="0"/>
                  </a:moveTo>
                  <a:lnTo>
                    <a:pt x="1193292" y="85344"/>
                  </a:lnTo>
                  <a:lnTo>
                    <a:pt x="1220724" y="85344"/>
                  </a:lnTo>
                  <a:lnTo>
                    <a:pt x="1220724" y="71628"/>
                  </a:lnTo>
                  <a:lnTo>
                    <a:pt x="1271778" y="71628"/>
                  </a:lnTo>
                  <a:lnTo>
                    <a:pt x="1235963" y="0"/>
                  </a:lnTo>
                  <a:close/>
                </a:path>
                <a:path w="2301240" h="2186940">
                  <a:moveTo>
                    <a:pt x="1271778" y="71628"/>
                  </a:moveTo>
                  <a:lnTo>
                    <a:pt x="1249680" y="71628"/>
                  </a:lnTo>
                  <a:lnTo>
                    <a:pt x="1249680" y="85344"/>
                  </a:lnTo>
                  <a:lnTo>
                    <a:pt x="1278636" y="85344"/>
                  </a:lnTo>
                  <a:lnTo>
                    <a:pt x="1271778" y="71628"/>
                  </a:lnTo>
                  <a:close/>
                </a:path>
              </a:pathLst>
            </a:custGeom>
            <a:solidFill>
              <a:srgbClr val="000000"/>
            </a:solidFill>
          </p:spPr>
          <p:txBody>
            <a:bodyPr wrap="square" lIns="0" tIns="0" rIns="0" bIns="0" rtlCol="0" anchor="ctr">
              <a:noAutofit/>
            </a:bodyPr>
            <a:lstStyle/>
            <a:p>
              <a:pPr algn="ctr"/>
              <a:endParaRPr dirty="0">
                <a:solidFill>
                  <a:schemeClr val="tx2"/>
                </a:solidFill>
                <a:latin typeface="Calibri" panose="020F0502020204030204" pitchFamily="34" charset="0"/>
                <a:cs typeface="Calibri" panose="020F0502020204030204" pitchFamily="34" charset="0"/>
              </a:endParaRPr>
            </a:p>
          </p:txBody>
        </p:sp>
        <p:sp>
          <p:nvSpPr>
            <p:cNvPr id="14" name="object 14"/>
            <p:cNvSpPr/>
            <p:nvPr/>
          </p:nvSpPr>
          <p:spPr>
            <a:xfrm>
              <a:off x="4929019" y="2868256"/>
              <a:ext cx="1654660" cy="1491279"/>
            </a:xfrm>
            <a:prstGeom prst="rect">
              <a:avLst/>
            </a:prstGeom>
            <a:blipFill>
              <a:blip r:embed="rId2" cstate="print"/>
              <a:stretch>
                <a:fillRect/>
              </a:stretch>
            </a:blipFill>
          </p:spPr>
          <p:txBody>
            <a:bodyPr wrap="square" lIns="0" tIns="0" rIns="0" bIns="0" rtlCol="0" anchor="ctr">
              <a:noAutofit/>
            </a:bodyPr>
            <a:lstStyle/>
            <a:p>
              <a:pPr algn="ctr"/>
              <a:endParaRPr dirty="0">
                <a:solidFill>
                  <a:schemeClr val="tx2"/>
                </a:solidFill>
                <a:latin typeface="Calibri" panose="020F0502020204030204" pitchFamily="34" charset="0"/>
                <a:cs typeface="Calibri" panose="020F0502020204030204" pitchFamily="34" charset="0"/>
              </a:endParaRPr>
            </a:p>
          </p:txBody>
        </p:sp>
      </p:grpSp>
      <p:sp>
        <p:nvSpPr>
          <p:cNvPr id="18" name="TextBox 17"/>
          <p:cNvSpPr txBox="1"/>
          <p:nvPr/>
        </p:nvSpPr>
        <p:spPr>
          <a:xfrm>
            <a:off x="2628900" y="6047419"/>
            <a:ext cx="6934200" cy="461665"/>
          </a:xfrm>
          <a:prstGeom prst="rect">
            <a:avLst/>
          </a:prstGeom>
          <a:noFill/>
        </p:spPr>
        <p:txBody>
          <a:bodyPr wrap="square" rtlCol="0">
            <a:noAutofit/>
          </a:bodyPr>
          <a:lstStyle/>
          <a:p>
            <a:pPr algn="ctr"/>
            <a:r>
              <a:rPr lang="en-US" sz="2400" dirty="0">
                <a:solidFill>
                  <a:schemeClr val="tx2"/>
                </a:solidFill>
                <a:latin typeface="Calibri" panose="020F0502020204030204" pitchFamily="34" charset="0"/>
              </a:rPr>
              <a:t>Choosing the right combination!</a:t>
            </a:r>
          </a:p>
        </p:txBody>
      </p:sp>
    </p:spTree>
    <p:extLst>
      <p:ext uri="{BB962C8B-B14F-4D97-AF65-F5344CB8AC3E}">
        <p14:creationId xmlns:p14="http://schemas.microsoft.com/office/powerpoint/2010/main" val="4238650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dirty="0"/>
              <a:t>Crossing a River the Operations Way	</a:t>
            </a:r>
          </a:p>
        </p:txBody>
      </p:sp>
      <p:sp>
        <p:nvSpPr>
          <p:cNvPr id="7" name="Rectangle 6"/>
          <p:cNvSpPr/>
          <p:nvPr/>
        </p:nvSpPr>
        <p:spPr>
          <a:xfrm>
            <a:off x="5105400" y="306186"/>
            <a:ext cx="6725653" cy="907941"/>
          </a:xfrm>
          <a:prstGeom prst="rect">
            <a:avLst/>
          </a:prstGeom>
        </p:spPr>
        <p:txBody>
          <a:bodyPr wrap="square">
            <a:noAutofit/>
          </a:bodyPr>
          <a:lstStyle/>
          <a:p>
            <a:pPr algn="r"/>
            <a:r>
              <a:rPr lang="en-US" sz="2400" dirty="0">
                <a:solidFill>
                  <a:schemeClr val="tx2"/>
                </a:solidFill>
                <a:latin typeface="Calibri" panose="020F0502020204030204" pitchFamily="34" charset="0"/>
                <a:cs typeface="Calibri" panose="020F0502020204030204" pitchFamily="34" charset="0"/>
              </a:rPr>
              <a:t>Professor Amit Pazgal</a:t>
            </a:r>
          </a:p>
        </p:txBody>
      </p:sp>
    </p:spTree>
    <p:extLst>
      <p:ext uri="{BB962C8B-B14F-4D97-AF65-F5344CB8AC3E}">
        <p14:creationId xmlns:p14="http://schemas.microsoft.com/office/powerpoint/2010/main" val="40017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52400"/>
            <a:ext cx="11582400" cy="838200"/>
          </a:xfrm>
        </p:spPr>
        <p:txBody>
          <a:bodyPr>
            <a:noAutofit/>
          </a:bodyPr>
          <a:lstStyle/>
          <a:p>
            <a:r>
              <a:rPr lang="en-US" dirty="0"/>
              <a:t>OM: All About Trade-Offs</a:t>
            </a:r>
          </a:p>
        </p:txBody>
      </p:sp>
      <p:grpSp>
        <p:nvGrpSpPr>
          <p:cNvPr id="2" name="Group 1" descr="This slide depicts the relationship/differences between the four dimensions of OM (Cost, Quality, Variety/Flexibility, Time) - Four rectangular boxes, one in every corner and connected to each other, describe elements of each dimension. Cost (Efficiency - Measured by cost per unit, utilization); Quality (Product Quality - measured by price, and Process Quality - measured by defect rate); Variety/Flexibility (Customer heterogeneity - Measured by Number of options, flexibility set-ups, make-to-order).">
            <a:extLst>
              <a:ext uri="{FF2B5EF4-FFF2-40B4-BE49-F238E27FC236}">
                <a16:creationId xmlns:a16="http://schemas.microsoft.com/office/drawing/2014/main" id="{FE55C991-9384-4412-9D5F-2212E984FF80}"/>
              </a:ext>
            </a:extLst>
          </p:cNvPr>
          <p:cNvGrpSpPr/>
          <p:nvPr/>
        </p:nvGrpSpPr>
        <p:grpSpPr>
          <a:xfrm>
            <a:off x="2003425" y="1228725"/>
            <a:ext cx="8045450" cy="5230132"/>
            <a:chOff x="2003425" y="1228725"/>
            <a:chExt cx="8045450" cy="5230132"/>
          </a:xfrm>
        </p:grpSpPr>
        <p:cxnSp>
          <p:nvCxnSpPr>
            <p:cNvPr id="25" name="AutoShape 17"/>
            <p:cNvCxnSpPr>
              <a:cxnSpLocks noChangeShapeType="1"/>
            </p:cNvCxnSpPr>
            <p:nvPr/>
          </p:nvCxnSpPr>
          <p:spPr bwMode="gray">
            <a:xfrm rot="5400000">
              <a:off x="3775869" y="3766344"/>
              <a:ext cx="1741488" cy="25400"/>
            </a:xfrm>
            <a:prstGeom prst="straightConnector1">
              <a:avLst/>
            </a:prstGeom>
            <a:noFill/>
            <a:ln w="28575">
              <a:solidFill>
                <a:srgbClr val="808080"/>
              </a:solidFill>
              <a:round/>
              <a:headEnd/>
              <a:tailEnd/>
            </a:ln>
            <a:extLst>
              <a:ext uri="{909E8E84-426E-40DD-AFC4-6F175D3DCCD1}">
                <a14:hiddenFill xmlns:a14="http://schemas.microsoft.com/office/drawing/2010/main">
                  <a:noFill/>
                </a14:hiddenFill>
              </a:ext>
            </a:extLst>
          </p:spPr>
        </p:cxnSp>
        <p:cxnSp>
          <p:nvCxnSpPr>
            <p:cNvPr id="26" name="AutoShape 18"/>
            <p:cNvCxnSpPr>
              <a:cxnSpLocks noChangeShapeType="1"/>
            </p:cNvCxnSpPr>
            <p:nvPr/>
          </p:nvCxnSpPr>
          <p:spPr bwMode="gray">
            <a:xfrm rot="5400000">
              <a:off x="6580188" y="3748088"/>
              <a:ext cx="1706563" cy="14288"/>
            </a:xfrm>
            <a:prstGeom prst="straightConnector1">
              <a:avLst/>
            </a:prstGeom>
            <a:noFill/>
            <a:ln w="28575">
              <a:solidFill>
                <a:srgbClr val="808080"/>
              </a:solidFill>
              <a:round/>
              <a:headEnd/>
              <a:tailEnd/>
            </a:ln>
            <a:extLst>
              <a:ext uri="{909E8E84-426E-40DD-AFC4-6F175D3DCCD1}">
                <a14:hiddenFill xmlns:a14="http://schemas.microsoft.com/office/drawing/2010/main">
                  <a:noFill/>
                </a14:hiddenFill>
              </a:ext>
            </a:extLst>
          </p:spPr>
        </p:cxnSp>
        <p:cxnSp>
          <p:nvCxnSpPr>
            <p:cNvPr id="27" name="AutoShape 19"/>
            <p:cNvCxnSpPr>
              <a:cxnSpLocks noChangeShapeType="1"/>
            </p:cNvCxnSpPr>
            <p:nvPr/>
          </p:nvCxnSpPr>
          <p:spPr bwMode="gray">
            <a:xfrm flipH="1">
              <a:off x="5037138" y="4887913"/>
              <a:ext cx="1962150" cy="0"/>
            </a:xfrm>
            <a:prstGeom prst="straightConnector1">
              <a:avLst/>
            </a:prstGeom>
            <a:noFill/>
            <a:ln w="28575">
              <a:solidFill>
                <a:srgbClr val="808080"/>
              </a:solidFill>
              <a:round/>
              <a:headEnd/>
              <a:tailEnd/>
            </a:ln>
            <a:extLst>
              <a:ext uri="{909E8E84-426E-40DD-AFC4-6F175D3DCCD1}">
                <a14:hiddenFill xmlns:a14="http://schemas.microsoft.com/office/drawing/2010/main">
                  <a:noFill/>
                </a14:hiddenFill>
              </a:ext>
            </a:extLst>
          </p:spPr>
        </p:cxnSp>
        <p:cxnSp>
          <p:nvCxnSpPr>
            <p:cNvPr id="28" name="AutoShape 19"/>
            <p:cNvCxnSpPr>
              <a:cxnSpLocks noChangeShapeType="1"/>
            </p:cNvCxnSpPr>
            <p:nvPr/>
          </p:nvCxnSpPr>
          <p:spPr bwMode="gray">
            <a:xfrm flipH="1">
              <a:off x="5060951" y="2651125"/>
              <a:ext cx="1960563" cy="0"/>
            </a:xfrm>
            <a:prstGeom prst="straightConnector1">
              <a:avLst/>
            </a:prstGeom>
            <a:noFill/>
            <a:ln w="28575">
              <a:solidFill>
                <a:srgbClr val="808080"/>
              </a:solidFill>
              <a:round/>
              <a:headEnd/>
              <a:tailEnd/>
            </a:ln>
            <a:extLst>
              <a:ext uri="{909E8E84-426E-40DD-AFC4-6F175D3DCCD1}">
                <a14:hiddenFill xmlns:a14="http://schemas.microsoft.com/office/drawing/2010/main">
                  <a:noFill/>
                </a14:hiddenFill>
              </a:ext>
            </a:extLst>
          </p:spPr>
        </p:cxnSp>
        <p:cxnSp>
          <p:nvCxnSpPr>
            <p:cNvPr id="30" name="AutoShape 19"/>
            <p:cNvCxnSpPr>
              <a:cxnSpLocks noChangeShapeType="1"/>
            </p:cNvCxnSpPr>
            <p:nvPr/>
          </p:nvCxnSpPr>
          <p:spPr bwMode="gray">
            <a:xfrm rot="10800000">
              <a:off x="5029200" y="2914650"/>
              <a:ext cx="1981200" cy="1695450"/>
            </a:xfrm>
            <a:prstGeom prst="straightConnector1">
              <a:avLst/>
            </a:prstGeom>
            <a:noFill/>
            <a:ln w="28575">
              <a:solidFill>
                <a:srgbClr val="808080"/>
              </a:solidFill>
              <a:round/>
              <a:headEnd/>
              <a:tailEnd/>
            </a:ln>
            <a:extLst>
              <a:ext uri="{909E8E84-426E-40DD-AFC4-6F175D3DCCD1}">
                <a14:hiddenFill xmlns:a14="http://schemas.microsoft.com/office/drawing/2010/main">
                  <a:noFill/>
                </a14:hiddenFill>
              </a:ext>
            </a:extLst>
          </p:spPr>
        </p:cxnSp>
        <p:cxnSp>
          <p:nvCxnSpPr>
            <p:cNvPr id="31" name="AutoShape 19"/>
            <p:cNvCxnSpPr>
              <a:cxnSpLocks noChangeShapeType="1"/>
            </p:cNvCxnSpPr>
            <p:nvPr/>
          </p:nvCxnSpPr>
          <p:spPr bwMode="gray">
            <a:xfrm rot="10800000" flipV="1">
              <a:off x="5029201" y="2924176"/>
              <a:ext cx="2009775" cy="1724025"/>
            </a:xfrm>
            <a:prstGeom prst="straightConnector1">
              <a:avLst/>
            </a:prstGeom>
            <a:noFill/>
            <a:ln w="28575">
              <a:solidFill>
                <a:srgbClr val="808080"/>
              </a:solidFill>
              <a:round/>
              <a:headEnd/>
              <a:tailEnd/>
            </a:ln>
            <a:extLst>
              <a:ext uri="{909E8E84-426E-40DD-AFC4-6F175D3DCCD1}">
                <a14:hiddenFill xmlns:a14="http://schemas.microsoft.com/office/drawing/2010/main">
                  <a:noFill/>
                </a14:hiddenFill>
              </a:ext>
            </a:extLst>
          </p:spPr>
        </p:cxnSp>
        <p:sp>
          <p:nvSpPr>
            <p:cNvPr id="32" name="Rectangle 3"/>
            <p:cNvSpPr>
              <a:spLocks noChangeArrowheads="1"/>
            </p:cNvSpPr>
            <p:nvPr/>
          </p:nvSpPr>
          <p:spPr bwMode="auto">
            <a:xfrm>
              <a:off x="7013575" y="1228725"/>
              <a:ext cx="3035300" cy="1695450"/>
            </a:xfrm>
            <a:prstGeom prst="rect">
              <a:avLst/>
            </a:prstGeom>
            <a:solidFill>
              <a:srgbClr val="D1E1FF"/>
            </a:solidFill>
            <a:ln w="9525">
              <a:noFill/>
              <a:miter lim="800000"/>
              <a:headEnd/>
              <a:tailEnd/>
            </a:ln>
          </p:spPr>
          <p:txBody>
            <a:bodyPr wrap="none" anchor="t">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1587" lvl="1" indent="0" eaLnBrk="1" hangingPunct="1">
                <a:spcBef>
                  <a:spcPts val="600"/>
                </a:spcBef>
                <a:buSzPct val="125000"/>
              </a:pPr>
              <a:r>
                <a:rPr lang="en-US" altLang="zh-CN" sz="1600" b="1" dirty="0">
                  <a:solidFill>
                    <a:schemeClr val="tx2"/>
                  </a:solidFill>
                  <a:latin typeface="Calibri" panose="020F0502020204030204" pitchFamily="34" charset="0"/>
                  <a:ea typeface="SimSun" pitchFamily="2" charset="-122"/>
                </a:rPr>
                <a:t>Quality</a:t>
              </a:r>
            </a:p>
            <a:p>
              <a:pPr marL="287337" lvl="1" eaLnBrk="1" hangingPunct="1">
                <a:spcBef>
                  <a:spcPts val="600"/>
                </a:spcBef>
                <a:buSzPct val="125000"/>
                <a:buFont typeface="Arial" panose="020B0604020202020204" pitchFamily="34" charset="0"/>
                <a:buChar char="•"/>
              </a:pPr>
              <a:r>
                <a:rPr lang="en-US" altLang="zh-CN" sz="1600" dirty="0">
                  <a:solidFill>
                    <a:schemeClr val="tx2"/>
                  </a:solidFill>
                  <a:latin typeface="Calibri" panose="020F0502020204030204" pitchFamily="34" charset="0"/>
                  <a:ea typeface="SimSun" pitchFamily="2" charset="-122"/>
                </a:rPr>
                <a:t>Product quality (how good?)</a:t>
              </a:r>
              <a:br>
                <a:rPr lang="en-US" altLang="zh-CN" sz="1600" dirty="0">
                  <a:solidFill>
                    <a:schemeClr val="tx2"/>
                  </a:solidFill>
                  <a:latin typeface="Calibri" panose="020F0502020204030204" pitchFamily="34" charset="0"/>
                  <a:ea typeface="SimSun" pitchFamily="2" charset="-122"/>
                </a:rPr>
              </a:br>
              <a:r>
                <a:rPr lang="en-US" altLang="zh-CN" sz="1600" dirty="0">
                  <a:solidFill>
                    <a:schemeClr val="tx2"/>
                  </a:solidFill>
                  <a:latin typeface="Calibri" panose="020F0502020204030204" pitchFamily="34" charset="0"/>
                  <a:ea typeface="SimSun" pitchFamily="2" charset="-122"/>
                </a:rPr>
                <a:t> =&gt; price</a:t>
              </a:r>
            </a:p>
            <a:p>
              <a:pPr marL="287337" lvl="1" eaLnBrk="1" hangingPunct="1">
                <a:spcBef>
                  <a:spcPts val="600"/>
                </a:spcBef>
                <a:buSzPct val="125000"/>
                <a:buFont typeface="Arial" panose="020B0604020202020204" pitchFamily="34" charset="0"/>
                <a:buChar char="•"/>
              </a:pPr>
              <a:r>
                <a:rPr lang="en-US" altLang="zh-CN" sz="1600" dirty="0">
                  <a:solidFill>
                    <a:schemeClr val="tx2"/>
                  </a:solidFill>
                  <a:latin typeface="Calibri" panose="020F0502020204030204" pitchFamily="34" charset="0"/>
                  <a:ea typeface="SimSun" pitchFamily="2" charset="-122"/>
                </a:rPr>
                <a:t>Process quality </a:t>
              </a:r>
              <a:br>
                <a:rPr lang="en-US" altLang="zh-CN" sz="1600" dirty="0">
                  <a:solidFill>
                    <a:schemeClr val="tx2"/>
                  </a:solidFill>
                  <a:latin typeface="Calibri" panose="020F0502020204030204" pitchFamily="34" charset="0"/>
                  <a:ea typeface="SimSun" pitchFamily="2" charset="-122"/>
                </a:rPr>
              </a:br>
              <a:r>
                <a:rPr lang="en-US" altLang="zh-CN" sz="1600" dirty="0">
                  <a:solidFill>
                    <a:schemeClr val="tx2"/>
                  </a:solidFill>
                  <a:latin typeface="Calibri" panose="020F0502020204030204" pitchFamily="34" charset="0"/>
                  <a:ea typeface="SimSun" pitchFamily="2" charset="-122"/>
                </a:rPr>
                <a:t>(as good as promised?)</a:t>
              </a:r>
              <a:br>
                <a:rPr lang="en-US" altLang="zh-CN" sz="1600" dirty="0">
                  <a:solidFill>
                    <a:schemeClr val="tx2"/>
                  </a:solidFill>
                  <a:latin typeface="Calibri" panose="020F0502020204030204" pitchFamily="34" charset="0"/>
                  <a:ea typeface="SimSun" pitchFamily="2" charset="-122"/>
                </a:rPr>
              </a:br>
              <a:r>
                <a:rPr lang="en-US" altLang="zh-CN" sz="1600" dirty="0">
                  <a:solidFill>
                    <a:schemeClr val="tx2"/>
                  </a:solidFill>
                  <a:latin typeface="Calibri" panose="020F0502020204030204" pitchFamily="34" charset="0"/>
                  <a:ea typeface="SimSun" pitchFamily="2" charset="-122"/>
                </a:rPr>
                <a:t>=&gt; defect rate</a:t>
              </a:r>
            </a:p>
          </p:txBody>
        </p:sp>
        <p:sp>
          <p:nvSpPr>
            <p:cNvPr id="33" name="Rectangle 3"/>
            <p:cNvSpPr>
              <a:spLocks noChangeArrowheads="1"/>
            </p:cNvSpPr>
            <p:nvPr/>
          </p:nvSpPr>
          <p:spPr bwMode="auto">
            <a:xfrm>
              <a:off x="7013575" y="4619624"/>
              <a:ext cx="3035300" cy="1839232"/>
            </a:xfrm>
            <a:prstGeom prst="rect">
              <a:avLst/>
            </a:prstGeom>
            <a:solidFill>
              <a:srgbClr val="D1E1FF"/>
            </a:solidFill>
            <a:ln w="9525">
              <a:noFill/>
              <a:miter lim="800000"/>
              <a:headEnd/>
              <a:tailEnd/>
            </a:ln>
          </p:spPr>
          <p:txBody>
            <a:bodyPr wrap="none" anchor="t">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1587" lvl="1" indent="0" eaLnBrk="1" hangingPunct="1">
                <a:spcBef>
                  <a:spcPts val="600"/>
                </a:spcBef>
                <a:buSzPct val="125000"/>
              </a:pPr>
              <a:r>
                <a:rPr lang="en-US" altLang="zh-CN" sz="1600" b="1" dirty="0">
                  <a:solidFill>
                    <a:schemeClr val="tx2"/>
                  </a:solidFill>
                  <a:latin typeface="Calibri" panose="020F0502020204030204" pitchFamily="34" charset="0"/>
                  <a:ea typeface="SimSun" pitchFamily="2" charset="-122"/>
                </a:rPr>
                <a:t>Time</a:t>
              </a:r>
            </a:p>
            <a:p>
              <a:pPr marL="441134" lvl="1" eaLnBrk="1" hangingPunct="1">
                <a:spcBef>
                  <a:spcPts val="600"/>
                </a:spcBef>
                <a:buSzPct val="125000"/>
                <a:buFont typeface="Arial" panose="020B0604020202020204" pitchFamily="34" charset="0"/>
                <a:buChar char="•"/>
              </a:pPr>
              <a:r>
                <a:rPr lang="en-US" altLang="zh-CN" sz="1600" dirty="0">
                  <a:solidFill>
                    <a:schemeClr val="tx2"/>
                  </a:solidFill>
                  <a:latin typeface="Calibri" panose="020F0502020204030204" pitchFamily="34" charset="0"/>
                  <a:ea typeface="SimSun" pitchFamily="2" charset="-122"/>
                </a:rPr>
                <a:t>Responsiveness to demand</a:t>
              </a:r>
            </a:p>
            <a:p>
              <a:pPr marL="441134" lvl="1" eaLnBrk="1" hangingPunct="1">
                <a:spcBef>
                  <a:spcPts val="600"/>
                </a:spcBef>
                <a:buSzPct val="125000"/>
                <a:buFont typeface="Arial" panose="020B0604020202020204" pitchFamily="34" charset="0"/>
                <a:buChar char="•"/>
              </a:pPr>
              <a:r>
                <a:rPr lang="en-US" altLang="zh-CN" sz="1600" dirty="0">
                  <a:solidFill>
                    <a:schemeClr val="tx2"/>
                  </a:solidFill>
                  <a:latin typeface="Calibri" panose="020F0502020204030204" pitchFamily="34" charset="0"/>
                  <a:ea typeface="SimSun" pitchFamily="2" charset="-122"/>
                </a:rPr>
                <a:t>Measured by:</a:t>
              </a:r>
            </a:p>
            <a:p>
              <a:pPr marL="858139" indent="-285750" eaLnBrk="1" hangingPunct="1">
                <a:spcBef>
                  <a:spcPts val="600"/>
                </a:spcBef>
                <a:buSzPct val="125000"/>
                <a:buFont typeface="Arial" panose="020B0604020202020204" pitchFamily="34" charset="0"/>
                <a:buChar char="•"/>
              </a:pPr>
              <a:r>
                <a:rPr lang="en-US" altLang="zh-CN" sz="1400" dirty="0">
                  <a:solidFill>
                    <a:schemeClr val="tx2"/>
                  </a:solidFill>
                  <a:latin typeface="Calibri" panose="020F0502020204030204" pitchFamily="34" charset="0"/>
                  <a:ea typeface="SimSun" pitchFamily="2" charset="-122"/>
                </a:rPr>
                <a:t>Customer lead time</a:t>
              </a:r>
            </a:p>
            <a:p>
              <a:pPr marL="858139" indent="-285750" eaLnBrk="1" hangingPunct="1">
                <a:spcBef>
                  <a:spcPts val="600"/>
                </a:spcBef>
                <a:buSzPct val="125000"/>
                <a:buFont typeface="Arial" panose="020B0604020202020204" pitchFamily="34" charset="0"/>
                <a:buChar char="•"/>
              </a:pPr>
              <a:r>
                <a:rPr lang="en-US" altLang="zh-CN" sz="1400" dirty="0">
                  <a:solidFill>
                    <a:schemeClr val="tx2"/>
                  </a:solidFill>
                  <a:latin typeface="Calibri" panose="020F0502020204030204" pitchFamily="34" charset="0"/>
                  <a:ea typeface="SimSun" pitchFamily="2" charset="-122"/>
                </a:rPr>
                <a:t>Flow time</a:t>
              </a:r>
            </a:p>
          </p:txBody>
        </p:sp>
        <p:sp>
          <p:nvSpPr>
            <p:cNvPr id="34" name="Rectangle 3"/>
            <p:cNvSpPr>
              <a:spLocks noChangeArrowheads="1"/>
            </p:cNvSpPr>
            <p:nvPr/>
          </p:nvSpPr>
          <p:spPr bwMode="auto">
            <a:xfrm>
              <a:off x="2003425" y="1228725"/>
              <a:ext cx="3035300" cy="1695450"/>
            </a:xfrm>
            <a:prstGeom prst="rect">
              <a:avLst/>
            </a:prstGeom>
            <a:solidFill>
              <a:srgbClr val="D1E1FF"/>
            </a:solidFill>
            <a:ln w="9525">
              <a:noFill/>
              <a:miter lim="800000"/>
              <a:headEnd/>
              <a:tailEnd/>
            </a:ln>
          </p:spPr>
          <p:txBody>
            <a:bodyPr wrap="none" anchor="t">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lvl="1" indent="0" eaLnBrk="1" hangingPunct="1">
                <a:spcBef>
                  <a:spcPts val="600"/>
                </a:spcBef>
                <a:buSzPct val="125000"/>
              </a:pPr>
              <a:r>
                <a:rPr lang="en-US" altLang="zh-CN" sz="1600" b="1" dirty="0">
                  <a:solidFill>
                    <a:schemeClr val="tx2"/>
                  </a:solidFill>
                  <a:latin typeface="Calibri" panose="020F0502020204030204" pitchFamily="34" charset="0"/>
                  <a:ea typeface="SimSun" pitchFamily="2" charset="-122"/>
                </a:rPr>
                <a:t>Cost</a:t>
              </a:r>
            </a:p>
            <a:p>
              <a:pPr marL="347472" lvl="1" eaLnBrk="1" hangingPunct="1">
                <a:spcBef>
                  <a:spcPts val="600"/>
                </a:spcBef>
                <a:buSzPct val="125000"/>
                <a:buFont typeface="Arial" panose="020B0604020202020204" pitchFamily="34" charset="0"/>
                <a:buChar char="•"/>
              </a:pPr>
              <a:r>
                <a:rPr lang="en-US" altLang="zh-CN" sz="1600" dirty="0">
                  <a:solidFill>
                    <a:schemeClr val="tx2"/>
                  </a:solidFill>
                  <a:latin typeface="Calibri" panose="020F0502020204030204" pitchFamily="34" charset="0"/>
                  <a:ea typeface="SimSun" pitchFamily="2" charset="-122"/>
                </a:rPr>
                <a:t>Efficiency</a:t>
              </a:r>
            </a:p>
            <a:p>
              <a:pPr marL="347472" lvl="1" eaLnBrk="1" hangingPunct="1">
                <a:spcBef>
                  <a:spcPts val="600"/>
                </a:spcBef>
                <a:buSzPct val="125000"/>
                <a:buFont typeface="Arial" panose="020B0604020202020204" pitchFamily="34" charset="0"/>
                <a:buChar char="•"/>
              </a:pPr>
              <a:r>
                <a:rPr lang="en-US" altLang="zh-CN" sz="1600" dirty="0">
                  <a:solidFill>
                    <a:schemeClr val="tx2"/>
                  </a:solidFill>
                  <a:latin typeface="Calibri" panose="020F0502020204030204" pitchFamily="34" charset="0"/>
                  <a:ea typeface="SimSun" pitchFamily="2" charset="-122"/>
                </a:rPr>
                <a:t>Measured by:</a:t>
              </a:r>
            </a:p>
            <a:p>
              <a:pPr marL="812101" lvl="1" eaLnBrk="1" hangingPunct="1">
                <a:spcBef>
                  <a:spcPts val="600"/>
                </a:spcBef>
                <a:buSzPct val="125000"/>
                <a:buFont typeface="Arial" panose="020B0604020202020204" pitchFamily="34" charset="0"/>
                <a:buChar char="•"/>
              </a:pPr>
              <a:r>
                <a:rPr lang="en-US" altLang="zh-CN" sz="1400" dirty="0">
                  <a:solidFill>
                    <a:schemeClr val="tx2"/>
                  </a:solidFill>
                  <a:latin typeface="Calibri" panose="020F0502020204030204" pitchFamily="34" charset="0"/>
                  <a:ea typeface="SimSun" pitchFamily="2" charset="-122"/>
                </a:rPr>
                <a:t>Cost per unit</a:t>
              </a:r>
            </a:p>
            <a:p>
              <a:pPr marL="812101" lvl="1" eaLnBrk="1" hangingPunct="1">
                <a:spcBef>
                  <a:spcPts val="600"/>
                </a:spcBef>
                <a:buSzPct val="125000"/>
                <a:buFont typeface="Arial" panose="020B0604020202020204" pitchFamily="34" charset="0"/>
                <a:buChar char="•"/>
              </a:pPr>
              <a:r>
                <a:rPr lang="en-US" altLang="zh-CN" sz="1400" dirty="0">
                  <a:solidFill>
                    <a:schemeClr val="tx2"/>
                  </a:solidFill>
                  <a:latin typeface="Calibri" panose="020F0502020204030204" pitchFamily="34" charset="0"/>
                  <a:ea typeface="SimSun" pitchFamily="2" charset="-122"/>
                </a:rPr>
                <a:t>Utilization</a:t>
              </a:r>
            </a:p>
          </p:txBody>
        </p:sp>
        <p:sp>
          <p:nvSpPr>
            <p:cNvPr id="35" name="Rectangle 3"/>
            <p:cNvSpPr>
              <a:spLocks noChangeArrowheads="1"/>
            </p:cNvSpPr>
            <p:nvPr/>
          </p:nvSpPr>
          <p:spPr bwMode="auto">
            <a:xfrm>
              <a:off x="2003425" y="4619624"/>
              <a:ext cx="3035300" cy="1839233"/>
            </a:xfrm>
            <a:prstGeom prst="rect">
              <a:avLst/>
            </a:prstGeom>
            <a:solidFill>
              <a:srgbClr val="D1E1FF"/>
            </a:solidFill>
            <a:ln w="9525">
              <a:noFill/>
              <a:miter lim="800000"/>
              <a:headEnd/>
              <a:tailEnd/>
            </a:ln>
          </p:spPr>
          <p:txBody>
            <a:bodyPr wrap="none" anchor="t">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1587" lvl="1" indent="0" eaLnBrk="1" hangingPunct="1">
                <a:spcBef>
                  <a:spcPts val="600"/>
                </a:spcBef>
                <a:buSzPct val="125000"/>
              </a:pPr>
              <a:r>
                <a:rPr lang="en-US" altLang="zh-CN" sz="1600" b="1" dirty="0">
                  <a:solidFill>
                    <a:schemeClr val="tx2"/>
                  </a:solidFill>
                  <a:latin typeface="Calibri" panose="020F0502020204030204" pitchFamily="34" charset="0"/>
                  <a:ea typeface="SimSun" pitchFamily="2" charset="-122"/>
                </a:rPr>
                <a:t>Variety/flexibility</a:t>
              </a:r>
            </a:p>
            <a:p>
              <a:pPr marL="441134" lvl="1" eaLnBrk="1" hangingPunct="1">
                <a:spcBef>
                  <a:spcPts val="600"/>
                </a:spcBef>
                <a:buSzPct val="125000"/>
                <a:buFont typeface="Arial" panose="020B0604020202020204" pitchFamily="34" charset="0"/>
                <a:buChar char="•"/>
              </a:pPr>
              <a:r>
                <a:rPr lang="en-US" altLang="zh-CN" sz="1600" dirty="0">
                  <a:solidFill>
                    <a:schemeClr val="tx2"/>
                  </a:solidFill>
                  <a:latin typeface="Calibri" panose="020F0502020204030204" pitchFamily="34" charset="0"/>
                  <a:ea typeface="SimSun" pitchFamily="2" charset="-122"/>
                </a:rPr>
                <a:t>Customer heterogeneity</a:t>
              </a:r>
            </a:p>
            <a:p>
              <a:pPr marL="441134" lvl="1" eaLnBrk="1" hangingPunct="1">
                <a:spcBef>
                  <a:spcPts val="600"/>
                </a:spcBef>
                <a:buSzPct val="125000"/>
                <a:buFont typeface="Arial" panose="020B0604020202020204" pitchFamily="34" charset="0"/>
                <a:buChar char="•"/>
              </a:pPr>
              <a:r>
                <a:rPr lang="en-US" altLang="zh-CN" sz="1600" dirty="0">
                  <a:solidFill>
                    <a:schemeClr val="tx2"/>
                  </a:solidFill>
                  <a:latin typeface="Calibri" panose="020F0502020204030204" pitchFamily="34" charset="0"/>
                  <a:ea typeface="SimSun" pitchFamily="2" charset="-122"/>
                </a:rPr>
                <a:t>Measured by:</a:t>
              </a:r>
            </a:p>
            <a:p>
              <a:pPr marL="834326" lvl="1" eaLnBrk="1" hangingPunct="1">
                <a:spcBef>
                  <a:spcPts val="600"/>
                </a:spcBef>
                <a:buSzPct val="125000"/>
                <a:buFont typeface="Arial" panose="020B0604020202020204" pitchFamily="34" charset="0"/>
                <a:buChar char="•"/>
              </a:pPr>
              <a:r>
                <a:rPr lang="en-US" altLang="zh-CN" sz="1400" dirty="0">
                  <a:solidFill>
                    <a:schemeClr val="tx2"/>
                  </a:solidFill>
                  <a:latin typeface="Calibri" panose="020F0502020204030204" pitchFamily="34" charset="0"/>
                  <a:ea typeface="SimSun" pitchFamily="2" charset="-122"/>
                </a:rPr>
                <a:t>Number of options</a:t>
              </a:r>
            </a:p>
            <a:p>
              <a:pPr marL="834326" lvl="1" eaLnBrk="1" hangingPunct="1">
                <a:spcBef>
                  <a:spcPts val="600"/>
                </a:spcBef>
                <a:buSzPct val="125000"/>
                <a:buFont typeface="Arial" panose="020B0604020202020204" pitchFamily="34" charset="0"/>
                <a:buChar char="•"/>
              </a:pPr>
              <a:r>
                <a:rPr lang="en-US" altLang="zh-CN" sz="1400" dirty="0">
                  <a:solidFill>
                    <a:schemeClr val="tx2"/>
                  </a:solidFill>
                  <a:latin typeface="Calibri" panose="020F0502020204030204" pitchFamily="34" charset="0"/>
                  <a:ea typeface="SimSun" pitchFamily="2" charset="-122"/>
                </a:rPr>
                <a:t>Flexibility/set-ups</a:t>
              </a:r>
            </a:p>
            <a:p>
              <a:pPr marL="834326" lvl="1" eaLnBrk="1" hangingPunct="1">
                <a:spcBef>
                  <a:spcPts val="600"/>
                </a:spcBef>
                <a:buSzPct val="125000"/>
                <a:buFont typeface="Arial" panose="020B0604020202020204" pitchFamily="34" charset="0"/>
                <a:buChar char="•"/>
              </a:pPr>
              <a:r>
                <a:rPr lang="en-US" altLang="zh-CN" sz="1400" dirty="0">
                  <a:solidFill>
                    <a:schemeClr val="tx2"/>
                  </a:solidFill>
                  <a:latin typeface="Calibri" panose="020F0502020204030204" pitchFamily="34" charset="0"/>
                  <a:ea typeface="SimSun" pitchFamily="2" charset="-122"/>
                </a:rPr>
                <a:t>Make-to-order</a:t>
              </a:r>
            </a:p>
          </p:txBody>
        </p:sp>
      </p:grpSp>
    </p:spTree>
    <p:extLst>
      <p:ext uri="{BB962C8B-B14F-4D97-AF65-F5344CB8AC3E}">
        <p14:creationId xmlns:p14="http://schemas.microsoft.com/office/powerpoint/2010/main" val="140724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IRS… (According to </a:t>
            </a:r>
            <a:r>
              <a:rPr lang="en-US" i="1" dirty="0"/>
              <a:t>WSJ</a:t>
            </a:r>
            <a:r>
              <a:rPr lang="en-US" dirty="0"/>
              <a:t>)</a:t>
            </a:r>
          </a:p>
        </p:txBody>
      </p:sp>
      <p:sp>
        <p:nvSpPr>
          <p:cNvPr id="3" name="Content Placeholder 2"/>
          <p:cNvSpPr>
            <a:spLocks noGrp="1"/>
          </p:cNvSpPr>
          <p:nvPr>
            <p:ph sz="quarter" idx="10"/>
          </p:nvPr>
        </p:nvSpPr>
        <p:spPr/>
        <p:txBody>
          <a:bodyPr/>
          <a:lstStyle/>
          <a:p>
            <a:r>
              <a:rPr lang="en-US" dirty="0"/>
              <a:t>In 2015, taxpayers trying to reach the IRS on a toll-free line had a </a:t>
            </a:r>
            <a:r>
              <a:rPr lang="en-US" b="1" i="1" dirty="0"/>
              <a:t>38%</a:t>
            </a:r>
            <a:r>
              <a:rPr lang="en-US" dirty="0"/>
              <a:t> chance of reaching a person—after waiting an average of more than </a:t>
            </a:r>
            <a:r>
              <a:rPr lang="en-US" b="1" i="1" dirty="0"/>
              <a:t>30</a:t>
            </a:r>
            <a:r>
              <a:rPr lang="en-US" dirty="0"/>
              <a:t> minutes.</a:t>
            </a:r>
          </a:p>
          <a:p>
            <a:r>
              <a:rPr lang="en-US" dirty="0"/>
              <a:t>Congress wanted in 2016 that about </a:t>
            </a:r>
            <a:r>
              <a:rPr lang="en-US" b="1" i="1" dirty="0"/>
              <a:t>60%</a:t>
            </a:r>
            <a:r>
              <a:rPr lang="en-US" dirty="0"/>
              <a:t> of calls would go through and that wait times would decline to under </a:t>
            </a:r>
            <a:r>
              <a:rPr lang="en-US" b="1" i="1" dirty="0"/>
              <a:t>20</a:t>
            </a:r>
            <a:r>
              <a:rPr lang="en-US" dirty="0"/>
              <a:t> minutes.</a:t>
            </a:r>
          </a:p>
          <a:p>
            <a:r>
              <a:rPr lang="en-US" dirty="0"/>
              <a:t>So Congress allocated </a:t>
            </a:r>
            <a:r>
              <a:rPr lang="en-US" b="1" dirty="0"/>
              <a:t>$290</a:t>
            </a:r>
            <a:r>
              <a:rPr lang="en-US" dirty="0"/>
              <a:t> million for taxpayer services and hiring </a:t>
            </a:r>
            <a:r>
              <a:rPr lang="en-US" b="1" dirty="0"/>
              <a:t>1,000</a:t>
            </a:r>
            <a:r>
              <a:rPr lang="en-US" dirty="0"/>
              <a:t> more people.</a:t>
            </a:r>
          </a:p>
        </p:txBody>
      </p:sp>
    </p:spTree>
    <p:extLst>
      <p:ext uri="{BB962C8B-B14F-4D97-AF65-F5344CB8AC3E}">
        <p14:creationId xmlns:p14="http://schemas.microsoft.com/office/powerpoint/2010/main" val="349332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26"/>
          <p:cNvSpPr txBox="1">
            <a:spLocks noChangeArrowheads="1"/>
          </p:cNvSpPr>
          <p:nvPr/>
        </p:nvSpPr>
        <p:spPr bwMode="auto">
          <a:xfrm>
            <a:off x="304800" y="4938714"/>
            <a:ext cx="10363200" cy="154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1262063" eaLnBrk="0" hangingPunct="0">
              <a:defRPr sz="2400">
                <a:solidFill>
                  <a:schemeClr val="tx1"/>
                </a:solidFill>
                <a:latin typeface="Times New Roman" pitchFamily="18" charset="0"/>
                <a:ea typeface="ＭＳ Ｐゴシック" pitchFamily="34" charset="-128"/>
              </a:defRPr>
            </a:lvl1pPr>
            <a:lvl2pPr marL="742950" indent="-285750" defTabSz="1262063" eaLnBrk="0" hangingPunct="0">
              <a:defRPr sz="2400">
                <a:solidFill>
                  <a:schemeClr val="tx1"/>
                </a:solidFill>
                <a:latin typeface="Times New Roman" pitchFamily="18" charset="0"/>
                <a:ea typeface="ＭＳ Ｐゴシック" pitchFamily="34" charset="-128"/>
              </a:defRPr>
            </a:lvl2pPr>
            <a:lvl3pPr marL="1143000" indent="-228600" defTabSz="1262063" eaLnBrk="0" hangingPunct="0">
              <a:defRPr sz="2400">
                <a:solidFill>
                  <a:schemeClr val="tx1"/>
                </a:solidFill>
                <a:latin typeface="Times New Roman" pitchFamily="18" charset="0"/>
                <a:ea typeface="ＭＳ Ｐゴシック" pitchFamily="34" charset="-128"/>
              </a:defRPr>
            </a:lvl3pPr>
            <a:lvl4pPr marL="1600200" indent="-228600" defTabSz="1262063" eaLnBrk="0" hangingPunct="0">
              <a:defRPr sz="2400">
                <a:solidFill>
                  <a:schemeClr val="tx1"/>
                </a:solidFill>
                <a:latin typeface="Times New Roman" pitchFamily="18" charset="0"/>
                <a:ea typeface="ＭＳ Ｐゴシック" pitchFamily="34" charset="-128"/>
              </a:defRPr>
            </a:lvl4pPr>
            <a:lvl5pPr marL="2057400" indent="-228600" defTabSz="1262063" eaLnBrk="0" hangingPunct="0">
              <a:defRPr sz="2400">
                <a:solidFill>
                  <a:schemeClr val="tx1"/>
                </a:solidFill>
                <a:latin typeface="Times New Roman" pitchFamily="18" charset="0"/>
                <a:ea typeface="ＭＳ Ｐゴシック" pitchFamily="34" charset="-128"/>
              </a:defRPr>
            </a:lvl5pPr>
            <a:lvl6pPr marL="25146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342900" indent="-342900" eaLnBrk="1" hangingPunct="1">
              <a:spcBef>
                <a:spcPts val="600"/>
              </a:spcBef>
              <a:buFont typeface="Arial" panose="020B0604020202020204" pitchFamily="34" charset="0"/>
              <a:buChar char="•"/>
            </a:pPr>
            <a:r>
              <a:rPr lang="en-US" altLang="en-US" sz="2000" dirty="0">
                <a:solidFill>
                  <a:schemeClr val="tx2"/>
                </a:solidFill>
                <a:latin typeface="Calibri" panose="020F0502020204030204" pitchFamily="34" charset="0"/>
                <a:cs typeface="Calibri" panose="020F0502020204030204" pitchFamily="34" charset="0"/>
              </a:rPr>
              <a:t>Example: call center of Deutsche Bundesbahn</a:t>
            </a:r>
          </a:p>
          <a:p>
            <a:pPr marL="1028700" lvl="1" eaLnBrk="1" hangingPunct="1">
              <a:spcBef>
                <a:spcPts val="600"/>
              </a:spcBef>
              <a:buFont typeface="Arial" panose="020B0604020202020204" pitchFamily="34" charset="0"/>
              <a:buChar char="•"/>
            </a:pPr>
            <a:r>
              <a:rPr lang="en-US" altLang="en-US" sz="1800" dirty="0">
                <a:solidFill>
                  <a:schemeClr val="tx2"/>
                </a:solidFill>
                <a:latin typeface="Calibri" panose="020F0502020204030204" pitchFamily="34" charset="0"/>
                <a:cs typeface="Calibri" panose="020F0502020204030204" pitchFamily="34" charset="0"/>
              </a:rPr>
              <a:t>Objective: 80% of incoming calls wait less than 20 seconds </a:t>
            </a:r>
          </a:p>
          <a:p>
            <a:pPr marL="1028700" lvl="1" eaLnBrk="1" hangingPunct="1">
              <a:spcBef>
                <a:spcPts val="600"/>
              </a:spcBef>
              <a:buFont typeface="Arial" panose="020B0604020202020204" pitchFamily="34" charset="0"/>
              <a:buChar char="•"/>
            </a:pPr>
            <a:r>
              <a:rPr lang="en-US" altLang="en-US" sz="1800" dirty="0">
                <a:solidFill>
                  <a:schemeClr val="tx2"/>
                </a:solidFill>
                <a:latin typeface="Calibri" panose="020F0502020204030204" pitchFamily="34" charset="0"/>
                <a:cs typeface="Calibri" panose="020F0502020204030204" pitchFamily="34" charset="0"/>
              </a:rPr>
              <a:t>Starting point: 30% of incoming calls wait less than 20 seconds</a:t>
            </a:r>
          </a:p>
          <a:p>
            <a:pPr marL="342900" indent="-342900" eaLnBrk="1" hangingPunct="1">
              <a:spcBef>
                <a:spcPts val="600"/>
              </a:spcBef>
              <a:buFont typeface="Arial" panose="020B0604020202020204" pitchFamily="34" charset="0"/>
              <a:buChar char="•"/>
            </a:pPr>
            <a:r>
              <a:rPr lang="en-US" altLang="en-US" sz="2000" dirty="0">
                <a:solidFill>
                  <a:schemeClr val="tx2"/>
                </a:solidFill>
                <a:latin typeface="Calibri" panose="020F0502020204030204" pitchFamily="34" charset="0"/>
                <a:cs typeface="Calibri" panose="020F0502020204030204" pitchFamily="34" charset="0"/>
              </a:rPr>
              <a:t>OM helps: </a:t>
            </a:r>
            <a:r>
              <a:rPr lang="en-US" altLang="en-US" sz="2000" b="1" dirty="0">
                <a:solidFill>
                  <a:schemeClr val="tx2"/>
                </a:solidFill>
                <a:latin typeface="Calibri" panose="020F0502020204030204" pitchFamily="34" charset="0"/>
                <a:cs typeface="Calibri" panose="020F0502020204030204" pitchFamily="34" charset="0"/>
              </a:rPr>
              <a:t>provides tools to support strategic trade-offs</a:t>
            </a:r>
          </a:p>
        </p:txBody>
      </p:sp>
      <p:grpSp>
        <p:nvGrpSpPr>
          <p:cNvPr id="5123" name="Group 33"/>
          <p:cNvGrpSpPr>
            <a:grpSpLocks/>
          </p:cNvGrpSpPr>
          <p:nvPr/>
        </p:nvGrpSpPr>
        <p:grpSpPr bwMode="auto">
          <a:xfrm>
            <a:off x="10902950" y="5598362"/>
            <a:ext cx="984250" cy="882650"/>
            <a:chOff x="176" y="3211"/>
            <a:chExt cx="908" cy="852"/>
          </a:xfrm>
        </p:grpSpPr>
        <p:pic>
          <p:nvPicPr>
            <p:cNvPr id="5125" name="Picture 30" descr="Die Bah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 y="3832"/>
              <a:ext cx="908" cy="23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32" descr="160_120x86">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 y="3211"/>
              <a:ext cx="896" cy="6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4" name="Rectangle 35"/>
          <p:cNvSpPr>
            <a:spLocks noGrp="1" noChangeArrowheads="1"/>
          </p:cNvSpPr>
          <p:nvPr>
            <p:ph type="title"/>
          </p:nvPr>
        </p:nvSpPr>
        <p:spPr>
          <a:xfrm>
            <a:off x="304800" y="152400"/>
            <a:ext cx="11582400" cy="838200"/>
          </a:xfrm>
        </p:spPr>
        <p:txBody>
          <a:bodyPr>
            <a:noAutofit/>
          </a:bodyPr>
          <a:lstStyle/>
          <a:p>
            <a:r>
              <a:rPr lang="en-US" altLang="en-US" dirty="0"/>
              <a:t>Example: Help Making Operational Trade-Offs</a:t>
            </a:r>
          </a:p>
        </p:txBody>
      </p:sp>
      <p:grpSp>
        <p:nvGrpSpPr>
          <p:cNvPr id="2" name="Group 1" descr="This slide depicts the operational trade-offs of a Responsiveness-Labor Productivity 2x2 &quot;matrix&quot; (graph) in two dimensions: Y-axis measures the Responsiveness (high, low), while the X-axis measures the Productivity Labor (right-high, left-low). ">
            <a:extLst>
              <a:ext uri="{FF2B5EF4-FFF2-40B4-BE49-F238E27FC236}">
                <a16:creationId xmlns:a16="http://schemas.microsoft.com/office/drawing/2014/main" id="{B252AAEC-4787-4CE2-8A9A-37617713054A}"/>
              </a:ext>
            </a:extLst>
          </p:cNvPr>
          <p:cNvGrpSpPr/>
          <p:nvPr/>
        </p:nvGrpSpPr>
        <p:grpSpPr>
          <a:xfrm>
            <a:off x="3026642" y="1341439"/>
            <a:ext cx="6395397" cy="3590627"/>
            <a:chOff x="3026642" y="1341439"/>
            <a:chExt cx="6395397" cy="3590627"/>
          </a:xfrm>
        </p:grpSpPr>
        <p:sp>
          <p:nvSpPr>
            <p:cNvPr id="27" name="Rectangle 2073"/>
            <p:cNvSpPr>
              <a:spLocks noChangeArrowheads="1"/>
            </p:cNvSpPr>
            <p:nvPr/>
          </p:nvSpPr>
          <p:spPr bwMode="auto">
            <a:xfrm>
              <a:off x="4171230" y="1574801"/>
              <a:ext cx="3890962" cy="2894013"/>
            </a:xfrm>
            <a:prstGeom prst="rect">
              <a:avLst/>
            </a:prstGeom>
            <a:solidFill>
              <a:schemeClr val="bg1">
                <a:lumMod val="95000"/>
              </a:schemeClr>
            </a:solidFill>
            <a:ln w="9525">
              <a:noFill/>
              <a:miter lim="800000"/>
              <a:headEnd/>
              <a:tailEnd/>
            </a:ln>
          </p:spPr>
          <p:txBody>
            <a:bodyPr wrap="none" anchor="ct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dirty="0">
                <a:solidFill>
                  <a:schemeClr val="tx2"/>
                </a:solidFill>
                <a:latin typeface="Calibri" panose="020F0502020204030204" pitchFamily="34" charset="0"/>
                <a:cs typeface="Calibri" panose="020F0502020204030204" pitchFamily="34" charset="0"/>
              </a:endParaRPr>
            </a:p>
          </p:txBody>
        </p:sp>
        <p:grpSp>
          <p:nvGrpSpPr>
            <p:cNvPr id="5" name="Group 4"/>
            <p:cNvGrpSpPr/>
            <p:nvPr/>
          </p:nvGrpSpPr>
          <p:grpSpPr>
            <a:xfrm>
              <a:off x="4279978" y="2166227"/>
              <a:ext cx="3674171" cy="1711160"/>
              <a:chOff x="4191000" y="1905000"/>
              <a:chExt cx="4052888" cy="1887539"/>
            </a:xfrm>
          </p:grpSpPr>
          <p:sp>
            <p:nvSpPr>
              <p:cNvPr id="5134" name="Freeform 18"/>
              <p:cNvSpPr>
                <a:spLocks/>
              </p:cNvSpPr>
              <p:nvPr/>
            </p:nvSpPr>
            <p:spPr bwMode="auto">
              <a:xfrm>
                <a:off x="5583238" y="2570163"/>
                <a:ext cx="825500" cy="611188"/>
              </a:xfrm>
              <a:custGeom>
                <a:avLst/>
                <a:gdLst>
                  <a:gd name="T0" fmla="*/ 0 w 432"/>
                  <a:gd name="T1" fmla="*/ 0 h 336"/>
                  <a:gd name="T2" fmla="*/ 2078 w 432"/>
                  <a:gd name="T3" fmla="*/ 809 h 336"/>
                  <a:gd name="T4" fmla="*/ 3738 w 432"/>
                  <a:gd name="T5" fmla="*/ 1887 h 336"/>
                  <a:gd name="T6" fmla="*/ 0 60000 65536"/>
                  <a:gd name="T7" fmla="*/ 0 60000 65536"/>
                  <a:gd name="T8" fmla="*/ 0 60000 65536"/>
                  <a:gd name="T9" fmla="*/ 0 w 432"/>
                  <a:gd name="T10" fmla="*/ 0 h 336"/>
                  <a:gd name="T11" fmla="*/ 432 w 432"/>
                  <a:gd name="T12" fmla="*/ 336 h 336"/>
                </a:gdLst>
                <a:ahLst/>
                <a:cxnLst>
                  <a:cxn ang="T6">
                    <a:pos x="T0" y="T1"/>
                  </a:cxn>
                  <a:cxn ang="T7">
                    <a:pos x="T2" y="T3"/>
                  </a:cxn>
                  <a:cxn ang="T8">
                    <a:pos x="T4" y="T5"/>
                  </a:cxn>
                </a:cxnLst>
                <a:rect l="T9" t="T10" r="T11" b="T12"/>
                <a:pathLst>
                  <a:path w="432" h="336">
                    <a:moveTo>
                      <a:pt x="0" y="0"/>
                    </a:moveTo>
                    <a:cubicBezTo>
                      <a:pt x="84" y="44"/>
                      <a:pt x="168" y="88"/>
                      <a:pt x="240" y="144"/>
                    </a:cubicBezTo>
                    <a:cubicBezTo>
                      <a:pt x="312" y="200"/>
                      <a:pt x="372" y="268"/>
                      <a:pt x="432" y="336"/>
                    </a:cubicBezTo>
                  </a:path>
                </a:pathLst>
              </a:custGeom>
              <a:noFill/>
              <a:ln w="9525">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5135" name="Text Box 19"/>
              <p:cNvSpPr txBox="1">
                <a:spLocks noChangeArrowheads="1"/>
              </p:cNvSpPr>
              <p:nvPr/>
            </p:nvSpPr>
            <p:spPr bwMode="auto">
              <a:xfrm>
                <a:off x="5126038" y="2955926"/>
                <a:ext cx="84613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buNone/>
                </a:pPr>
                <a:r>
                  <a:rPr lang="en-US" altLang="en-US" sz="1200" dirty="0">
                    <a:solidFill>
                      <a:schemeClr val="tx2"/>
                    </a:solidFill>
                    <a:latin typeface="Calibri" panose="020F0502020204030204" pitchFamily="34" charset="0"/>
                    <a:cs typeface="Calibri" panose="020F0502020204030204" pitchFamily="34" charset="0"/>
                  </a:rPr>
                  <a:t>Trade-off</a:t>
                </a:r>
              </a:p>
            </p:txBody>
          </p:sp>
          <p:sp>
            <p:nvSpPr>
              <p:cNvPr id="5136" name="Oval 20"/>
              <p:cNvSpPr>
                <a:spLocks noChangeArrowheads="1"/>
              </p:cNvSpPr>
              <p:nvPr/>
            </p:nvSpPr>
            <p:spPr bwMode="auto">
              <a:xfrm>
                <a:off x="5972175" y="2789238"/>
                <a:ext cx="146050" cy="130175"/>
              </a:xfrm>
              <a:prstGeom prst="ellipse">
                <a:avLst/>
              </a:prstGeom>
              <a:solidFill>
                <a:schemeClr val="tx1"/>
              </a:solidFill>
              <a:ln w="9525">
                <a:solidFill>
                  <a:schemeClr val="tx1"/>
                </a:solidFill>
                <a:round/>
                <a:headEnd/>
                <a:tailEnd/>
              </a:ln>
            </p:spPr>
            <p:txBody>
              <a:bodyPr wrap="none" anchor="ct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dirty="0">
                  <a:solidFill>
                    <a:schemeClr val="tx2"/>
                  </a:solidFill>
                  <a:latin typeface="Calibri" panose="020F0502020204030204" pitchFamily="34" charset="0"/>
                  <a:cs typeface="Calibri" panose="020F0502020204030204" pitchFamily="34" charset="0"/>
                </a:endParaRPr>
              </a:p>
            </p:txBody>
          </p:sp>
          <p:sp>
            <p:nvSpPr>
              <p:cNvPr id="5137" name="AutoShape 24"/>
              <p:cNvSpPr>
                <a:spLocks noChangeArrowheads="1"/>
              </p:cNvSpPr>
              <p:nvPr/>
            </p:nvSpPr>
            <p:spPr bwMode="auto">
              <a:xfrm>
                <a:off x="4191000" y="1905000"/>
                <a:ext cx="2217738" cy="654050"/>
              </a:xfrm>
              <a:prstGeom prst="roundRect">
                <a:avLst>
                  <a:gd name="adj" fmla="val 16667"/>
                </a:avLst>
              </a:prstGeom>
              <a:solidFill>
                <a:srgbClr val="D1E1FF"/>
              </a:solidFill>
              <a:ln w="9525">
                <a:noFill/>
                <a:round/>
                <a:headEnd/>
                <a:tailEnd/>
              </a:ln>
            </p:spPr>
            <p:txBody>
              <a:bodyPr wrap="none" anchor="ct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a:buNone/>
                </a:pPr>
                <a:r>
                  <a:rPr lang="en-US" altLang="en-US" sz="1200" dirty="0">
                    <a:solidFill>
                      <a:schemeClr val="tx2"/>
                    </a:solidFill>
                    <a:latin typeface="Calibri" panose="020F0502020204030204" pitchFamily="34" charset="0"/>
                    <a:cs typeface="Calibri" panose="020F0502020204030204" pitchFamily="34" charset="0"/>
                  </a:rPr>
                  <a:t>Very short waiting times,</a:t>
                </a:r>
              </a:p>
              <a:p>
                <a:pPr>
                  <a:buNone/>
                </a:pPr>
                <a:r>
                  <a:rPr lang="en-US" altLang="en-US" sz="1200" dirty="0">
                    <a:solidFill>
                      <a:schemeClr val="tx2"/>
                    </a:solidFill>
                    <a:latin typeface="Calibri" panose="020F0502020204030204" pitchFamily="34" charset="0"/>
                    <a:cs typeface="Calibri" panose="020F0502020204030204" pitchFamily="34" charset="0"/>
                  </a:rPr>
                  <a:t>comes at the expense of</a:t>
                </a:r>
              </a:p>
              <a:p>
                <a:pPr>
                  <a:buNone/>
                </a:pPr>
                <a:r>
                  <a:rPr lang="en-US" altLang="en-US" sz="1200" dirty="0">
                    <a:solidFill>
                      <a:schemeClr val="tx2"/>
                    </a:solidFill>
                    <a:latin typeface="Calibri" panose="020F0502020204030204" pitchFamily="34" charset="0"/>
                    <a:cs typeface="Calibri" panose="020F0502020204030204" pitchFamily="34" charset="0"/>
                  </a:rPr>
                  <a:t>frequent operator idle time</a:t>
                </a:r>
              </a:p>
            </p:txBody>
          </p:sp>
          <p:sp>
            <p:nvSpPr>
              <p:cNvPr id="5139" name="AutoShape 22"/>
              <p:cNvSpPr>
                <a:spLocks noChangeArrowheads="1"/>
              </p:cNvSpPr>
              <p:nvPr/>
            </p:nvSpPr>
            <p:spPr bwMode="auto">
              <a:xfrm>
                <a:off x="6408738" y="3181351"/>
                <a:ext cx="1835150" cy="611188"/>
              </a:xfrm>
              <a:prstGeom prst="roundRect">
                <a:avLst>
                  <a:gd name="adj" fmla="val 16667"/>
                </a:avLst>
              </a:prstGeom>
              <a:solidFill>
                <a:srgbClr val="D1E1FF"/>
              </a:solidFill>
              <a:ln w="9525">
                <a:noFill/>
                <a:round/>
                <a:headEnd/>
                <a:tailEnd/>
              </a:ln>
            </p:spPr>
            <p:txBody>
              <a:bodyPr wrap="none" anchor="ct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buNone/>
                </a:pPr>
                <a:r>
                  <a:rPr lang="en-US" altLang="en-US" sz="1200" dirty="0">
                    <a:solidFill>
                      <a:schemeClr val="tx2"/>
                    </a:solidFill>
                    <a:latin typeface="Calibri" panose="020F0502020204030204" pitchFamily="34" charset="0"/>
                    <a:cs typeface="Calibri" panose="020F0502020204030204" pitchFamily="34" charset="0"/>
                  </a:rPr>
                  <a:t>Long waiting times,</a:t>
                </a:r>
                <a:br>
                  <a:rPr lang="en-US" altLang="en-US" sz="1200" dirty="0">
                    <a:solidFill>
                      <a:schemeClr val="tx2"/>
                    </a:solidFill>
                    <a:latin typeface="Calibri" panose="020F0502020204030204" pitchFamily="34" charset="0"/>
                    <a:cs typeface="Calibri" panose="020F0502020204030204" pitchFamily="34" charset="0"/>
                  </a:rPr>
                </a:br>
                <a:r>
                  <a:rPr lang="en-US" altLang="en-US" sz="1200" dirty="0">
                    <a:solidFill>
                      <a:schemeClr val="tx2"/>
                    </a:solidFill>
                    <a:latin typeface="Calibri" panose="020F0502020204030204" pitchFamily="34" charset="0"/>
                    <a:cs typeface="Calibri" panose="020F0502020204030204" pitchFamily="34" charset="0"/>
                  </a:rPr>
                  <a:t>yet operators are almost</a:t>
                </a:r>
                <a:br>
                  <a:rPr lang="en-US" altLang="en-US" sz="1200" dirty="0">
                    <a:solidFill>
                      <a:schemeClr val="tx2"/>
                    </a:solidFill>
                    <a:latin typeface="Calibri" panose="020F0502020204030204" pitchFamily="34" charset="0"/>
                    <a:cs typeface="Calibri" panose="020F0502020204030204" pitchFamily="34" charset="0"/>
                  </a:rPr>
                </a:br>
                <a:r>
                  <a:rPr lang="en-US" altLang="en-US" sz="1200" dirty="0">
                    <a:solidFill>
                      <a:schemeClr val="tx2"/>
                    </a:solidFill>
                    <a:latin typeface="Calibri" panose="020F0502020204030204" pitchFamily="34" charset="0"/>
                    <a:cs typeface="Calibri" panose="020F0502020204030204" pitchFamily="34" charset="0"/>
                  </a:rPr>
                  <a:t>fully utilized</a:t>
                </a:r>
              </a:p>
            </p:txBody>
          </p:sp>
        </p:grpSp>
        <p:sp>
          <p:nvSpPr>
            <p:cNvPr id="28" name="Text Box 2070"/>
            <p:cNvSpPr txBox="1">
              <a:spLocks noChangeArrowheads="1"/>
            </p:cNvSpPr>
            <p:nvPr/>
          </p:nvSpPr>
          <p:spPr bwMode="auto">
            <a:xfrm>
              <a:off x="3026642" y="1341439"/>
              <a:ext cx="11913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b="1" dirty="0">
                  <a:solidFill>
                    <a:schemeClr val="tx2"/>
                  </a:solidFill>
                  <a:latin typeface="Calibri" panose="020F0502020204030204" pitchFamily="34" charset="0"/>
                  <a:cs typeface="Calibri" panose="020F0502020204030204" pitchFamily="34" charset="0"/>
                </a:rPr>
                <a:t>Responsiveness</a:t>
              </a:r>
            </a:p>
          </p:txBody>
        </p:sp>
        <p:sp>
          <p:nvSpPr>
            <p:cNvPr id="29" name="Text Box 2071"/>
            <p:cNvSpPr txBox="1">
              <a:spLocks noChangeArrowheads="1"/>
            </p:cNvSpPr>
            <p:nvPr/>
          </p:nvSpPr>
          <p:spPr bwMode="auto">
            <a:xfrm>
              <a:off x="3637830" y="3984626"/>
              <a:ext cx="4667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Low</a:t>
              </a:r>
            </a:p>
          </p:txBody>
        </p:sp>
        <p:sp>
          <p:nvSpPr>
            <p:cNvPr id="30" name="Text Box 2072"/>
            <p:cNvSpPr txBox="1">
              <a:spLocks noChangeArrowheads="1"/>
            </p:cNvSpPr>
            <p:nvPr/>
          </p:nvSpPr>
          <p:spPr bwMode="auto">
            <a:xfrm>
              <a:off x="3637830" y="1928814"/>
              <a:ext cx="495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High</a:t>
              </a:r>
            </a:p>
          </p:txBody>
        </p:sp>
        <p:sp>
          <p:nvSpPr>
            <p:cNvPr id="31" name="Text Box 2081"/>
            <p:cNvSpPr txBox="1">
              <a:spLocks noChangeArrowheads="1"/>
            </p:cNvSpPr>
            <p:nvPr/>
          </p:nvSpPr>
          <p:spPr bwMode="auto">
            <a:xfrm>
              <a:off x="7971706" y="4470401"/>
              <a:ext cx="14503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b="1" dirty="0">
                  <a:solidFill>
                    <a:schemeClr val="tx2"/>
                  </a:solidFill>
                  <a:latin typeface="Calibri" panose="020F0502020204030204" pitchFamily="34" charset="0"/>
                  <a:cs typeface="Calibri" panose="020F0502020204030204" pitchFamily="34" charset="0"/>
                </a:rPr>
                <a:t>Labor productivity</a:t>
              </a:r>
            </a:p>
            <a:p>
              <a:pPr eaLnBrk="1" hangingPunct="1"/>
              <a:r>
                <a:rPr lang="en-US" altLang="en-US" sz="1200" b="1" dirty="0">
                  <a:solidFill>
                    <a:schemeClr val="tx2"/>
                  </a:solidFill>
                  <a:latin typeface="Calibri" panose="020F0502020204030204" pitchFamily="34" charset="0"/>
                  <a:cs typeface="Calibri" panose="020F0502020204030204" pitchFamily="34" charset="0"/>
                </a:rPr>
                <a:t>(e.g., $/call)</a:t>
              </a:r>
            </a:p>
          </p:txBody>
        </p:sp>
        <p:sp>
          <p:nvSpPr>
            <p:cNvPr id="32" name="Text Box 2082"/>
            <p:cNvSpPr txBox="1">
              <a:spLocks noChangeArrowheads="1"/>
            </p:cNvSpPr>
            <p:nvPr/>
          </p:nvSpPr>
          <p:spPr bwMode="auto">
            <a:xfrm>
              <a:off x="4191000" y="4470400"/>
              <a:ext cx="9525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Low labor</a:t>
              </a:r>
            </a:p>
            <a:p>
              <a:pPr eaLnBrk="1" hangingPunct="1"/>
              <a:r>
                <a:rPr lang="en-US" altLang="en-US" sz="1200" dirty="0">
                  <a:solidFill>
                    <a:schemeClr val="tx2"/>
                  </a:solidFill>
                  <a:latin typeface="Calibri" panose="020F0502020204030204" pitchFamily="34" charset="0"/>
                  <a:cs typeface="Calibri" panose="020F0502020204030204" pitchFamily="34" charset="0"/>
                </a:rPr>
                <a:t>productivity</a:t>
              </a:r>
            </a:p>
          </p:txBody>
        </p:sp>
        <p:sp>
          <p:nvSpPr>
            <p:cNvPr id="33" name="Text Box 2083"/>
            <p:cNvSpPr txBox="1">
              <a:spLocks noChangeArrowheads="1"/>
            </p:cNvSpPr>
            <p:nvPr/>
          </p:nvSpPr>
          <p:spPr bwMode="auto">
            <a:xfrm>
              <a:off x="6901730" y="4470400"/>
              <a:ext cx="9525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High labor</a:t>
              </a:r>
            </a:p>
            <a:p>
              <a:pPr eaLnBrk="1" hangingPunct="1"/>
              <a:r>
                <a:rPr lang="en-US" altLang="en-US" sz="1200" dirty="0">
                  <a:solidFill>
                    <a:schemeClr val="tx2"/>
                  </a:solidFill>
                  <a:latin typeface="Calibri" panose="020F0502020204030204" pitchFamily="34" charset="0"/>
                  <a:cs typeface="Calibri" panose="020F0502020204030204" pitchFamily="34" charset="0"/>
                </a:rPr>
                <a:t>productivity</a:t>
              </a:r>
            </a:p>
          </p:txBody>
        </p:sp>
      </p:grpSp>
    </p:spTree>
    <p:extLst>
      <p:ext uri="{BB962C8B-B14F-4D97-AF65-F5344CB8AC3E}">
        <p14:creationId xmlns:p14="http://schemas.microsoft.com/office/powerpoint/2010/main" val="183272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 name="Rectangle 2089"/>
          <p:cNvSpPr>
            <a:spLocks noGrp="1" noChangeArrowheads="1"/>
          </p:cNvSpPr>
          <p:nvPr>
            <p:ph type="title"/>
          </p:nvPr>
        </p:nvSpPr>
        <p:spPr/>
        <p:txBody>
          <a:bodyPr>
            <a:noAutofit/>
          </a:bodyPr>
          <a:lstStyle/>
          <a:p>
            <a:pPr eaLnBrk="1" hangingPunct="1"/>
            <a:r>
              <a:rPr lang="en-US" altLang="en-US" dirty="0">
                <a:latin typeface="Calibri" panose="020F0502020204030204" pitchFamily="34" charset="0"/>
                <a:cs typeface="Calibri" panose="020F0502020204030204" pitchFamily="34" charset="0"/>
              </a:rPr>
              <a:t>Example II: Overcome Inefficiencies</a:t>
            </a:r>
            <a:endParaRPr lang="en-US" altLang="en-US" b="1" dirty="0">
              <a:latin typeface="Calibri" panose="020F0502020204030204" pitchFamily="34" charset="0"/>
              <a:cs typeface="Calibri" panose="020F0502020204030204" pitchFamily="34" charset="0"/>
            </a:endParaRPr>
          </a:p>
        </p:txBody>
      </p:sp>
      <p:sp>
        <p:nvSpPr>
          <p:cNvPr id="2" name="Arc 1"/>
          <p:cNvSpPr/>
          <p:nvPr/>
        </p:nvSpPr>
        <p:spPr bwMode="auto">
          <a:xfrm>
            <a:off x="685800" y="1773382"/>
            <a:ext cx="7168429" cy="5338618"/>
          </a:xfrm>
          <a:prstGeom prst="arc">
            <a:avLst/>
          </a:prstGeom>
          <a:noFill/>
          <a:ln w="19050" cap="flat" cmpd="sng" algn="ctr">
            <a:solidFill>
              <a:srgbClr val="040F7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fontAlgn="base">
              <a:spcBef>
                <a:spcPct val="20000"/>
              </a:spcBef>
              <a:spcAft>
                <a:spcPct val="0"/>
              </a:spcAft>
              <a:buClr>
                <a:schemeClr val="bg1"/>
              </a:buClr>
              <a:buFont typeface="Wingdings" pitchFamily="2" charset="2"/>
              <a:buChar char="•"/>
            </a:pPr>
            <a:endParaRPr lang="en-US" sz="1400" dirty="0">
              <a:solidFill>
                <a:schemeClr val="tx2"/>
              </a:solidFill>
              <a:latin typeface="Calibri" panose="020F0502020204030204" pitchFamily="34" charset="0"/>
              <a:cs typeface="Calibri" panose="020F0502020204030204" pitchFamily="34" charset="0"/>
            </a:endParaRPr>
          </a:p>
        </p:txBody>
      </p:sp>
      <p:grpSp>
        <p:nvGrpSpPr>
          <p:cNvPr id="3" name="Group 2" descr="This slide depicts the Operations Frontier of efficiency within a two dimension graph (Responsiveness and Labor productivity). The frontier is represented by a curve that starts from the top Y-axis and curves from left to right into the right end of the X-axis. Three spots representing competitors A, B, and C are located in different points near the frontier, indicating how they've eliminated inefficiencies by balancing Responsiveness or Labor Productivity.">
            <a:extLst>
              <a:ext uri="{FF2B5EF4-FFF2-40B4-BE49-F238E27FC236}">
                <a16:creationId xmlns:a16="http://schemas.microsoft.com/office/drawing/2014/main" id="{E73665AA-38E2-45E0-982A-3BD3D0A58897}"/>
              </a:ext>
            </a:extLst>
          </p:cNvPr>
          <p:cNvGrpSpPr/>
          <p:nvPr/>
        </p:nvGrpSpPr>
        <p:grpSpPr>
          <a:xfrm>
            <a:off x="3026642" y="1341439"/>
            <a:ext cx="6395397" cy="3590627"/>
            <a:chOff x="3026642" y="1341439"/>
            <a:chExt cx="6395397" cy="3590627"/>
          </a:xfrm>
        </p:grpSpPr>
        <p:sp>
          <p:nvSpPr>
            <p:cNvPr id="6145" name="Rectangle 2073"/>
            <p:cNvSpPr>
              <a:spLocks noChangeArrowheads="1"/>
            </p:cNvSpPr>
            <p:nvPr/>
          </p:nvSpPr>
          <p:spPr bwMode="auto">
            <a:xfrm>
              <a:off x="4171230" y="1574801"/>
              <a:ext cx="3890962" cy="2894013"/>
            </a:xfrm>
            <a:prstGeom prst="rect">
              <a:avLst/>
            </a:prstGeom>
            <a:solidFill>
              <a:srgbClr val="F2F2F2"/>
            </a:solidFill>
            <a:ln w="9525">
              <a:noFill/>
              <a:miter lim="800000"/>
              <a:headEnd/>
              <a:tailEnd/>
            </a:ln>
          </p:spPr>
          <p:txBody>
            <a:bodyPr wrap="none" anchor="ct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dirty="0">
                <a:solidFill>
                  <a:schemeClr val="tx2"/>
                </a:solidFill>
                <a:latin typeface="Calibri" panose="020F0502020204030204" pitchFamily="34" charset="0"/>
                <a:cs typeface="Calibri" panose="020F0502020204030204" pitchFamily="34" charset="0"/>
              </a:endParaRPr>
            </a:p>
          </p:txBody>
        </p:sp>
        <p:sp>
          <p:nvSpPr>
            <p:cNvPr id="6146" name="Text Box 2070"/>
            <p:cNvSpPr txBox="1">
              <a:spLocks noChangeArrowheads="1"/>
            </p:cNvSpPr>
            <p:nvPr/>
          </p:nvSpPr>
          <p:spPr bwMode="auto">
            <a:xfrm>
              <a:off x="3026642" y="1341439"/>
              <a:ext cx="11913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b="1" dirty="0">
                  <a:solidFill>
                    <a:schemeClr val="tx2"/>
                  </a:solidFill>
                  <a:latin typeface="Calibri" panose="020F0502020204030204" pitchFamily="34" charset="0"/>
                  <a:cs typeface="Calibri" panose="020F0502020204030204" pitchFamily="34" charset="0"/>
                </a:rPr>
                <a:t>Responsiveness</a:t>
              </a:r>
            </a:p>
          </p:txBody>
        </p:sp>
        <p:sp>
          <p:nvSpPr>
            <p:cNvPr id="6147" name="Text Box 2071"/>
            <p:cNvSpPr txBox="1">
              <a:spLocks noChangeArrowheads="1"/>
            </p:cNvSpPr>
            <p:nvPr/>
          </p:nvSpPr>
          <p:spPr bwMode="auto">
            <a:xfrm>
              <a:off x="3637830" y="3984626"/>
              <a:ext cx="4667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Low</a:t>
              </a:r>
            </a:p>
          </p:txBody>
        </p:sp>
        <p:sp>
          <p:nvSpPr>
            <p:cNvPr id="6148" name="Text Box 2072"/>
            <p:cNvSpPr txBox="1">
              <a:spLocks noChangeArrowheads="1"/>
            </p:cNvSpPr>
            <p:nvPr/>
          </p:nvSpPr>
          <p:spPr bwMode="auto">
            <a:xfrm>
              <a:off x="3637830" y="1928814"/>
              <a:ext cx="495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High</a:t>
              </a:r>
            </a:p>
          </p:txBody>
        </p:sp>
        <p:sp>
          <p:nvSpPr>
            <p:cNvPr id="6149" name="Freeform 2074"/>
            <p:cNvSpPr>
              <a:spLocks/>
            </p:cNvSpPr>
            <p:nvPr/>
          </p:nvSpPr>
          <p:spPr bwMode="auto">
            <a:xfrm>
              <a:off x="4171231" y="2108201"/>
              <a:ext cx="2439987" cy="2360613"/>
            </a:xfrm>
            <a:custGeom>
              <a:avLst/>
              <a:gdLst>
                <a:gd name="T0" fmla="*/ 0 w 1536"/>
                <a:gd name="T1" fmla="*/ 0 h 1488"/>
                <a:gd name="T2" fmla="*/ 2147483647 w 1536"/>
                <a:gd name="T3" fmla="*/ 2147483647 h 1488"/>
                <a:gd name="T4" fmla="*/ 2147483647 w 1536"/>
                <a:gd name="T5" fmla="*/ 2147483647 h 1488"/>
                <a:gd name="T6" fmla="*/ 2147483647 w 1536"/>
                <a:gd name="T7" fmla="*/ 2147483647 h 1488"/>
                <a:gd name="T8" fmla="*/ 2147483647 w 1536"/>
                <a:gd name="T9" fmla="*/ 2147483647 h 1488"/>
                <a:gd name="T10" fmla="*/ 0 60000 65536"/>
                <a:gd name="T11" fmla="*/ 0 60000 65536"/>
                <a:gd name="T12" fmla="*/ 0 60000 65536"/>
                <a:gd name="T13" fmla="*/ 0 60000 65536"/>
                <a:gd name="T14" fmla="*/ 0 60000 65536"/>
                <a:gd name="T15" fmla="*/ 0 w 1536"/>
                <a:gd name="T16" fmla="*/ 0 h 1488"/>
                <a:gd name="T17" fmla="*/ 1536 w 1536"/>
                <a:gd name="T18" fmla="*/ 1488 h 1488"/>
              </a:gdLst>
              <a:ahLst/>
              <a:cxnLst>
                <a:cxn ang="T10">
                  <a:pos x="T0" y="T1"/>
                </a:cxn>
                <a:cxn ang="T11">
                  <a:pos x="T2" y="T3"/>
                </a:cxn>
                <a:cxn ang="T12">
                  <a:pos x="T4" y="T5"/>
                </a:cxn>
                <a:cxn ang="T13">
                  <a:pos x="T6" y="T7"/>
                </a:cxn>
                <a:cxn ang="T14">
                  <a:pos x="T8" y="T9"/>
                </a:cxn>
              </a:cxnLst>
              <a:rect l="T15" t="T16" r="T17" b="T18"/>
              <a:pathLst>
                <a:path w="1536" h="1488">
                  <a:moveTo>
                    <a:pt x="0" y="0"/>
                  </a:moveTo>
                  <a:cubicBezTo>
                    <a:pt x="244" y="40"/>
                    <a:pt x="488" y="80"/>
                    <a:pt x="672" y="144"/>
                  </a:cubicBezTo>
                  <a:cubicBezTo>
                    <a:pt x="856" y="208"/>
                    <a:pt x="984" y="272"/>
                    <a:pt x="1104" y="384"/>
                  </a:cubicBezTo>
                  <a:cubicBezTo>
                    <a:pt x="1224" y="496"/>
                    <a:pt x="1320" y="632"/>
                    <a:pt x="1392" y="816"/>
                  </a:cubicBezTo>
                  <a:cubicBezTo>
                    <a:pt x="1464" y="1000"/>
                    <a:pt x="1500" y="1244"/>
                    <a:pt x="1536" y="14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6150" name="Oval 2075"/>
            <p:cNvSpPr>
              <a:spLocks noChangeArrowheads="1"/>
            </p:cNvSpPr>
            <p:nvPr/>
          </p:nvSpPr>
          <p:spPr bwMode="auto">
            <a:xfrm>
              <a:off x="5849217" y="3021013"/>
              <a:ext cx="228600" cy="227012"/>
            </a:xfrm>
            <a:prstGeom prst="ellipse">
              <a:avLst/>
            </a:prstGeom>
            <a:solidFill>
              <a:srgbClr val="005596"/>
            </a:solidFill>
            <a:ln w="9525">
              <a:noFill/>
              <a:round/>
              <a:headEnd/>
              <a:tailEnd/>
            </a:ln>
          </p:spPr>
          <p:txBody>
            <a:bodyPr wrap="none" anchor="ct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dirty="0">
                <a:solidFill>
                  <a:schemeClr val="tx2"/>
                </a:solidFill>
                <a:latin typeface="Calibri" panose="020F0502020204030204" pitchFamily="34" charset="0"/>
                <a:cs typeface="Calibri" panose="020F0502020204030204" pitchFamily="34" charset="0"/>
              </a:endParaRPr>
            </a:p>
          </p:txBody>
        </p:sp>
        <p:sp>
          <p:nvSpPr>
            <p:cNvPr id="6151" name="Oval 2076"/>
            <p:cNvSpPr>
              <a:spLocks noChangeArrowheads="1"/>
            </p:cNvSpPr>
            <p:nvPr/>
          </p:nvSpPr>
          <p:spPr bwMode="auto">
            <a:xfrm>
              <a:off x="4628430" y="2336801"/>
              <a:ext cx="228600" cy="227013"/>
            </a:xfrm>
            <a:prstGeom prst="ellipse">
              <a:avLst/>
            </a:prstGeom>
            <a:solidFill>
              <a:srgbClr val="005596"/>
            </a:solidFill>
            <a:ln w="9525">
              <a:noFill/>
              <a:round/>
              <a:headEnd/>
              <a:tailEnd/>
            </a:ln>
          </p:spPr>
          <p:txBody>
            <a:bodyPr wrap="none" anchor="ct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dirty="0">
                <a:solidFill>
                  <a:schemeClr val="tx2"/>
                </a:solidFill>
                <a:latin typeface="Calibri" panose="020F0502020204030204" pitchFamily="34" charset="0"/>
                <a:cs typeface="Calibri" panose="020F0502020204030204" pitchFamily="34" charset="0"/>
              </a:endParaRPr>
            </a:p>
          </p:txBody>
        </p:sp>
        <p:sp>
          <p:nvSpPr>
            <p:cNvPr id="6152" name="Line 2077"/>
            <p:cNvSpPr>
              <a:spLocks noChangeShapeType="1"/>
            </p:cNvSpPr>
            <p:nvPr/>
          </p:nvSpPr>
          <p:spPr bwMode="auto">
            <a:xfrm flipV="1">
              <a:off x="5466631" y="2868613"/>
              <a:ext cx="382587" cy="379412"/>
            </a:xfrm>
            <a:prstGeom prst="line">
              <a:avLst/>
            </a:prstGeom>
            <a:noFill/>
            <a:ln w="12700">
              <a:solidFill>
                <a:schemeClr val="tx1"/>
              </a:solidFill>
              <a:round/>
              <a:headEnd/>
              <a:tailEnd type="triangle" w="lg" len="lg"/>
            </a:ln>
            <a:extLst>
              <a:ext uri="{909E8E84-426E-40DD-AFC4-6F175D3DCCD1}">
                <a14:hiddenFill xmlns:a14="http://schemas.microsoft.com/office/drawing/2010/main">
                  <a:noFill/>
                </a14:hiddenFill>
              </a:ext>
            </a:extLst>
          </p:spPr>
          <p:txBody>
            <a:bodyP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6153" name="Text Box 2078"/>
            <p:cNvSpPr txBox="1">
              <a:spLocks noChangeArrowheads="1"/>
            </p:cNvSpPr>
            <p:nvPr/>
          </p:nvSpPr>
          <p:spPr bwMode="auto">
            <a:xfrm>
              <a:off x="4191000" y="3352800"/>
              <a:ext cx="1052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buNone/>
              </a:pPr>
              <a:r>
                <a:rPr lang="en-US" altLang="en-US" sz="1200" dirty="0">
                  <a:solidFill>
                    <a:schemeClr val="tx2"/>
                  </a:solidFill>
                  <a:latin typeface="Calibri" panose="020F0502020204030204" pitchFamily="34" charset="0"/>
                  <a:cs typeface="Calibri" panose="020F0502020204030204" pitchFamily="34" charset="0"/>
                </a:rPr>
                <a:t>Eliminate </a:t>
              </a:r>
              <a:br>
                <a:rPr lang="en-US" altLang="en-US" sz="1200" dirty="0">
                  <a:solidFill>
                    <a:schemeClr val="tx2"/>
                  </a:solidFill>
                  <a:latin typeface="Calibri" panose="020F0502020204030204" pitchFamily="34" charset="0"/>
                  <a:cs typeface="Calibri" panose="020F0502020204030204" pitchFamily="34" charset="0"/>
                </a:rPr>
              </a:br>
              <a:r>
                <a:rPr lang="en-US" altLang="en-US" sz="1200" dirty="0">
                  <a:solidFill>
                    <a:schemeClr val="tx2"/>
                  </a:solidFill>
                  <a:latin typeface="Calibri" panose="020F0502020204030204" pitchFamily="34" charset="0"/>
                  <a:cs typeface="Calibri" panose="020F0502020204030204" pitchFamily="34" charset="0"/>
                </a:rPr>
                <a:t>inefficiencies</a:t>
              </a:r>
            </a:p>
          </p:txBody>
        </p:sp>
        <p:sp>
          <p:nvSpPr>
            <p:cNvPr id="6154" name="Text Box 2079"/>
            <p:cNvSpPr txBox="1">
              <a:spLocks noChangeArrowheads="1"/>
            </p:cNvSpPr>
            <p:nvPr/>
          </p:nvSpPr>
          <p:spPr bwMode="auto">
            <a:xfrm>
              <a:off x="6324600" y="1752600"/>
              <a:ext cx="11576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buNone/>
              </a:pPr>
              <a:r>
                <a:rPr lang="en-US" altLang="en-US" sz="1200" dirty="0">
                  <a:solidFill>
                    <a:schemeClr val="tx2"/>
                  </a:solidFill>
                  <a:latin typeface="Calibri" panose="020F0502020204030204" pitchFamily="34" charset="0"/>
                  <a:cs typeface="Calibri" panose="020F0502020204030204" pitchFamily="34" charset="0"/>
                </a:rPr>
                <a:t>Current frontier</a:t>
              </a:r>
            </a:p>
            <a:p>
              <a:pPr eaLnBrk="1" hangingPunct="1">
                <a:buNone/>
              </a:pPr>
              <a:r>
                <a:rPr lang="en-US" altLang="en-US" sz="1200" dirty="0">
                  <a:solidFill>
                    <a:schemeClr val="tx2"/>
                  </a:solidFill>
                  <a:latin typeface="Calibri" panose="020F0502020204030204" pitchFamily="34" charset="0"/>
                  <a:cs typeface="Calibri" panose="020F0502020204030204" pitchFamily="34" charset="0"/>
                </a:rPr>
                <a:t>in the industry</a:t>
              </a:r>
            </a:p>
          </p:txBody>
        </p:sp>
        <p:sp>
          <p:nvSpPr>
            <p:cNvPr id="6155" name="Oval 2080"/>
            <p:cNvSpPr>
              <a:spLocks noChangeArrowheads="1"/>
            </p:cNvSpPr>
            <p:nvPr/>
          </p:nvSpPr>
          <p:spPr bwMode="auto">
            <a:xfrm>
              <a:off x="5163417" y="3324225"/>
              <a:ext cx="228600" cy="230188"/>
            </a:xfrm>
            <a:prstGeom prst="ellipse">
              <a:avLst/>
            </a:prstGeom>
            <a:solidFill>
              <a:schemeClr val="tx1"/>
            </a:solidFill>
            <a:ln w="9525">
              <a:noFill/>
              <a:round/>
              <a:headEnd/>
              <a:tailEnd/>
            </a:ln>
          </p:spPr>
          <p:txBody>
            <a:bodyPr wrap="none" anchor="ct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dirty="0">
                <a:solidFill>
                  <a:schemeClr val="tx2"/>
                </a:solidFill>
                <a:latin typeface="Calibri" panose="020F0502020204030204" pitchFamily="34" charset="0"/>
                <a:cs typeface="Calibri" panose="020F0502020204030204" pitchFamily="34" charset="0"/>
              </a:endParaRPr>
            </a:p>
          </p:txBody>
        </p:sp>
        <p:sp>
          <p:nvSpPr>
            <p:cNvPr id="6156" name="Text Box 2081"/>
            <p:cNvSpPr txBox="1">
              <a:spLocks noChangeArrowheads="1"/>
            </p:cNvSpPr>
            <p:nvPr/>
          </p:nvSpPr>
          <p:spPr bwMode="auto">
            <a:xfrm>
              <a:off x="7971706" y="4470401"/>
              <a:ext cx="14503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b="1" dirty="0">
                  <a:solidFill>
                    <a:schemeClr val="tx2"/>
                  </a:solidFill>
                  <a:latin typeface="Calibri" panose="020F0502020204030204" pitchFamily="34" charset="0"/>
                  <a:cs typeface="Calibri" panose="020F0502020204030204" pitchFamily="34" charset="0"/>
                </a:rPr>
                <a:t>Labor productivity</a:t>
              </a:r>
            </a:p>
            <a:p>
              <a:pPr eaLnBrk="1" hangingPunct="1"/>
              <a:r>
                <a:rPr lang="en-US" altLang="en-US" sz="1200" b="1" dirty="0">
                  <a:solidFill>
                    <a:schemeClr val="tx2"/>
                  </a:solidFill>
                  <a:latin typeface="Calibri" panose="020F0502020204030204" pitchFamily="34" charset="0"/>
                  <a:cs typeface="Calibri" panose="020F0502020204030204" pitchFamily="34" charset="0"/>
                </a:rPr>
                <a:t>(e.g., $/call)</a:t>
              </a:r>
            </a:p>
          </p:txBody>
        </p:sp>
        <p:sp>
          <p:nvSpPr>
            <p:cNvPr id="6157" name="Text Box 2082"/>
            <p:cNvSpPr txBox="1">
              <a:spLocks noChangeArrowheads="1"/>
            </p:cNvSpPr>
            <p:nvPr/>
          </p:nvSpPr>
          <p:spPr bwMode="auto">
            <a:xfrm>
              <a:off x="4191000" y="4470400"/>
              <a:ext cx="9525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Low labor</a:t>
              </a:r>
            </a:p>
            <a:p>
              <a:pPr eaLnBrk="1" hangingPunct="1"/>
              <a:r>
                <a:rPr lang="en-US" altLang="en-US" sz="1200" dirty="0">
                  <a:solidFill>
                    <a:schemeClr val="tx2"/>
                  </a:solidFill>
                  <a:latin typeface="Calibri" panose="020F0502020204030204" pitchFamily="34" charset="0"/>
                  <a:cs typeface="Calibri" panose="020F0502020204030204" pitchFamily="34" charset="0"/>
                </a:rPr>
                <a:t>productivity</a:t>
              </a:r>
            </a:p>
          </p:txBody>
        </p:sp>
        <p:sp>
          <p:nvSpPr>
            <p:cNvPr id="6158" name="Text Box 2083"/>
            <p:cNvSpPr txBox="1">
              <a:spLocks noChangeArrowheads="1"/>
            </p:cNvSpPr>
            <p:nvPr/>
          </p:nvSpPr>
          <p:spPr bwMode="auto">
            <a:xfrm>
              <a:off x="6901730" y="4470400"/>
              <a:ext cx="9525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High labor</a:t>
              </a:r>
            </a:p>
            <a:p>
              <a:pPr eaLnBrk="1" hangingPunct="1"/>
              <a:r>
                <a:rPr lang="en-US" altLang="en-US" sz="1200" dirty="0">
                  <a:solidFill>
                    <a:schemeClr val="tx2"/>
                  </a:solidFill>
                  <a:latin typeface="Calibri" panose="020F0502020204030204" pitchFamily="34" charset="0"/>
                  <a:cs typeface="Calibri" panose="020F0502020204030204" pitchFamily="34" charset="0"/>
                </a:rPr>
                <a:t>productivity</a:t>
              </a:r>
            </a:p>
          </p:txBody>
        </p:sp>
        <p:sp>
          <p:nvSpPr>
            <p:cNvPr id="6159" name="Oval 2084"/>
            <p:cNvSpPr>
              <a:spLocks noChangeArrowheads="1"/>
            </p:cNvSpPr>
            <p:nvPr/>
          </p:nvSpPr>
          <p:spPr bwMode="auto">
            <a:xfrm>
              <a:off x="6001617" y="3859213"/>
              <a:ext cx="228600" cy="228600"/>
            </a:xfrm>
            <a:prstGeom prst="ellipse">
              <a:avLst/>
            </a:prstGeom>
            <a:solidFill>
              <a:srgbClr val="005596"/>
            </a:solidFill>
            <a:ln w="9525">
              <a:noFill/>
              <a:round/>
              <a:headEnd/>
              <a:tailEnd/>
            </a:ln>
          </p:spPr>
          <p:txBody>
            <a:bodyPr wrap="none" anchor="ct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dirty="0">
                <a:solidFill>
                  <a:schemeClr val="tx2"/>
                </a:solidFill>
                <a:latin typeface="Calibri" panose="020F0502020204030204" pitchFamily="34" charset="0"/>
                <a:cs typeface="Calibri" panose="020F0502020204030204" pitchFamily="34" charset="0"/>
              </a:endParaRPr>
            </a:p>
          </p:txBody>
        </p:sp>
        <p:sp>
          <p:nvSpPr>
            <p:cNvPr id="6160" name="Text Box 2085"/>
            <p:cNvSpPr txBox="1">
              <a:spLocks noChangeArrowheads="1"/>
            </p:cNvSpPr>
            <p:nvPr/>
          </p:nvSpPr>
          <p:spPr bwMode="auto">
            <a:xfrm>
              <a:off x="4191000" y="2543176"/>
              <a:ext cx="10170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buNone/>
              </a:pPr>
              <a:r>
                <a:rPr lang="en-US" altLang="en-US" sz="1200" i="1" dirty="0">
                  <a:solidFill>
                    <a:schemeClr val="tx2"/>
                  </a:solidFill>
                  <a:latin typeface="Calibri" panose="020F0502020204030204" pitchFamily="34" charset="0"/>
                  <a:cs typeface="Calibri" panose="020F0502020204030204" pitchFamily="34" charset="0"/>
                </a:rPr>
                <a:t>Competitor A</a:t>
              </a:r>
            </a:p>
          </p:txBody>
        </p:sp>
        <p:sp>
          <p:nvSpPr>
            <p:cNvPr id="6161" name="Text Box 2086"/>
            <p:cNvSpPr txBox="1">
              <a:spLocks noChangeArrowheads="1"/>
            </p:cNvSpPr>
            <p:nvPr/>
          </p:nvSpPr>
          <p:spPr bwMode="auto">
            <a:xfrm>
              <a:off x="5410200" y="3236914"/>
              <a:ext cx="10278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buNone/>
              </a:pPr>
              <a:r>
                <a:rPr lang="en-US" altLang="en-US" sz="1200" i="1" dirty="0">
                  <a:solidFill>
                    <a:schemeClr val="tx2"/>
                  </a:solidFill>
                  <a:latin typeface="Calibri" panose="020F0502020204030204" pitchFamily="34" charset="0"/>
                  <a:cs typeface="Calibri" panose="020F0502020204030204" pitchFamily="34" charset="0"/>
                </a:rPr>
                <a:t>Competitor C</a:t>
              </a:r>
            </a:p>
          </p:txBody>
        </p:sp>
        <p:sp>
          <p:nvSpPr>
            <p:cNvPr id="6162" name="Text Box 2087"/>
            <p:cNvSpPr txBox="1">
              <a:spLocks noChangeArrowheads="1"/>
            </p:cNvSpPr>
            <p:nvPr/>
          </p:nvSpPr>
          <p:spPr bwMode="auto">
            <a:xfrm>
              <a:off x="5410200" y="4142601"/>
              <a:ext cx="10198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buNone/>
              </a:pPr>
              <a:r>
                <a:rPr lang="en-US" altLang="en-US" sz="1200" i="1" dirty="0">
                  <a:solidFill>
                    <a:schemeClr val="tx2"/>
                  </a:solidFill>
                  <a:latin typeface="Calibri" panose="020F0502020204030204" pitchFamily="34" charset="0"/>
                  <a:cs typeface="Calibri" panose="020F0502020204030204" pitchFamily="34" charset="0"/>
                </a:rPr>
                <a:t>Competitor B</a:t>
              </a:r>
            </a:p>
          </p:txBody>
        </p:sp>
        <p:cxnSp>
          <p:nvCxnSpPr>
            <p:cNvPr id="4" name="Straight Arrow Connector 3"/>
            <p:cNvCxnSpPr/>
            <p:nvPr/>
          </p:nvCxnSpPr>
          <p:spPr bwMode="auto">
            <a:xfrm flipV="1">
              <a:off x="6412348" y="3021014"/>
              <a:ext cx="794327" cy="492899"/>
            </a:xfrm>
            <a:prstGeom prst="straightConnector1">
              <a:avLst/>
            </a:prstGeom>
            <a:noFill/>
            <a:ln w="12700" cap="flat" cmpd="sng" algn="ctr">
              <a:solidFill>
                <a:schemeClr val="tx2">
                  <a:lumMod val="75000"/>
                </a:schemeClr>
              </a:solidFill>
              <a:prstDash val="solid"/>
              <a:round/>
              <a:headEnd type="none" w="med" len="med"/>
              <a:tailEnd type="triangle" w="lg" len="lg"/>
            </a:ln>
            <a:effectLst/>
          </p:spPr>
        </p:cxnSp>
      </p:grpSp>
      <p:sp>
        <p:nvSpPr>
          <p:cNvPr id="25" name="Text Box 26"/>
          <p:cNvSpPr txBox="1">
            <a:spLocks noChangeArrowheads="1"/>
          </p:cNvSpPr>
          <p:nvPr/>
        </p:nvSpPr>
        <p:spPr bwMode="auto">
          <a:xfrm>
            <a:off x="304800" y="4938714"/>
            <a:ext cx="11582400" cy="154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1262063" eaLnBrk="0" hangingPunct="0">
              <a:defRPr sz="2400">
                <a:solidFill>
                  <a:schemeClr val="tx1"/>
                </a:solidFill>
                <a:latin typeface="Times New Roman" pitchFamily="18" charset="0"/>
                <a:ea typeface="ＭＳ Ｐゴシック" pitchFamily="34" charset="-128"/>
              </a:defRPr>
            </a:lvl1pPr>
            <a:lvl2pPr marL="742950" indent="-285750" defTabSz="1262063" eaLnBrk="0" hangingPunct="0">
              <a:defRPr sz="2400">
                <a:solidFill>
                  <a:schemeClr val="tx1"/>
                </a:solidFill>
                <a:latin typeface="Times New Roman" pitchFamily="18" charset="0"/>
                <a:ea typeface="ＭＳ Ｐゴシック" pitchFamily="34" charset="-128"/>
              </a:defRPr>
            </a:lvl2pPr>
            <a:lvl3pPr marL="1143000" indent="-228600" defTabSz="1262063" eaLnBrk="0" hangingPunct="0">
              <a:defRPr sz="2400">
                <a:solidFill>
                  <a:schemeClr val="tx1"/>
                </a:solidFill>
                <a:latin typeface="Times New Roman" pitchFamily="18" charset="0"/>
                <a:ea typeface="ＭＳ Ｐゴシック" pitchFamily="34" charset="-128"/>
              </a:defRPr>
            </a:lvl3pPr>
            <a:lvl4pPr marL="1600200" indent="-228600" defTabSz="1262063" eaLnBrk="0" hangingPunct="0">
              <a:defRPr sz="2400">
                <a:solidFill>
                  <a:schemeClr val="tx1"/>
                </a:solidFill>
                <a:latin typeface="Times New Roman" pitchFamily="18" charset="0"/>
                <a:ea typeface="ＭＳ Ｐゴシック" pitchFamily="34" charset="-128"/>
              </a:defRPr>
            </a:lvl4pPr>
            <a:lvl5pPr marL="2057400" indent="-228600" defTabSz="1262063" eaLnBrk="0" hangingPunct="0">
              <a:defRPr sz="2400">
                <a:solidFill>
                  <a:schemeClr val="tx1"/>
                </a:solidFill>
                <a:latin typeface="Times New Roman" pitchFamily="18" charset="0"/>
                <a:ea typeface="ＭＳ Ｐゴシック" pitchFamily="34" charset="-128"/>
              </a:defRPr>
            </a:lvl5pPr>
            <a:lvl6pPr marL="25146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342900" indent="-342900" eaLnBrk="1" hangingPunct="1">
              <a:spcBef>
                <a:spcPts val="600"/>
              </a:spcBef>
              <a:buFont typeface="Arial" panose="020B0604020202020204" pitchFamily="34" charset="0"/>
              <a:buChar char="•"/>
            </a:pPr>
            <a:r>
              <a:rPr lang="en-US" altLang="en-US" sz="2000" dirty="0">
                <a:solidFill>
                  <a:schemeClr val="tx2"/>
                </a:solidFill>
                <a:latin typeface="Calibri" panose="020F0502020204030204" pitchFamily="34" charset="0"/>
                <a:cs typeface="Calibri" panose="020F0502020204030204" pitchFamily="34" charset="0"/>
              </a:rPr>
              <a:t>Example</a:t>
            </a:r>
          </a:p>
          <a:p>
            <a:pPr marL="1028700" lvl="1" eaLnBrk="1" hangingPunct="1">
              <a:spcBef>
                <a:spcPts val="600"/>
              </a:spcBef>
              <a:buFont typeface="Arial" panose="020B0604020202020204" pitchFamily="34" charset="0"/>
              <a:buChar char="•"/>
            </a:pPr>
            <a:r>
              <a:rPr lang="en-US" altLang="en-US" sz="1800" dirty="0">
                <a:solidFill>
                  <a:schemeClr val="tx2"/>
                </a:solidFill>
                <a:latin typeface="Calibri" panose="020F0502020204030204" pitchFamily="34" charset="0"/>
                <a:cs typeface="Calibri" panose="020F0502020204030204" pitchFamily="34" charset="0"/>
              </a:rPr>
              <a:t>Benchmarking shows the pattern above</a:t>
            </a:r>
          </a:p>
          <a:p>
            <a:pPr marL="1028700" lvl="1" eaLnBrk="1" hangingPunct="1">
              <a:spcBef>
                <a:spcPts val="600"/>
              </a:spcBef>
              <a:buFont typeface="Arial" panose="020B0604020202020204" pitchFamily="34" charset="0"/>
              <a:buChar char="•"/>
            </a:pPr>
            <a:r>
              <a:rPr lang="en-US" altLang="en-US" sz="1800" dirty="0">
                <a:solidFill>
                  <a:schemeClr val="tx2"/>
                </a:solidFill>
                <a:latin typeface="Calibri" panose="020F0502020204030204" pitchFamily="34" charset="0"/>
                <a:cs typeface="Calibri" panose="020F0502020204030204" pitchFamily="34" charset="0"/>
              </a:rPr>
              <a:t>Don’t just manage the current system—change it!</a:t>
            </a:r>
          </a:p>
          <a:p>
            <a:pPr marL="342900" indent="-342900" eaLnBrk="1" hangingPunct="1">
              <a:spcBef>
                <a:spcPts val="600"/>
              </a:spcBef>
              <a:buFont typeface="Arial" panose="020B0604020202020204" pitchFamily="34" charset="0"/>
              <a:buChar char="•"/>
            </a:pPr>
            <a:r>
              <a:rPr lang="en-US" altLang="en-US" sz="2000" dirty="0">
                <a:solidFill>
                  <a:schemeClr val="tx2"/>
                </a:solidFill>
                <a:latin typeface="Calibri" panose="020F0502020204030204" pitchFamily="34" charset="0"/>
                <a:cs typeface="Calibri" panose="020F0502020204030204" pitchFamily="34" charset="0"/>
              </a:rPr>
              <a:t>OM helps: </a:t>
            </a:r>
            <a:r>
              <a:rPr lang="en-US" altLang="en-US" sz="2000" b="1" dirty="0">
                <a:solidFill>
                  <a:schemeClr val="tx2"/>
                </a:solidFill>
                <a:latin typeface="Calibri" panose="020F0502020204030204" pitchFamily="34" charset="0"/>
                <a:cs typeface="Calibri" panose="020F0502020204030204" pitchFamily="34" charset="0"/>
              </a:rPr>
              <a:t>provides tools to identify and eliminate inefficiencies</a:t>
            </a:r>
          </a:p>
        </p:txBody>
      </p:sp>
    </p:spTree>
    <p:extLst>
      <p:ext uri="{BB962C8B-B14F-4D97-AF65-F5344CB8AC3E}">
        <p14:creationId xmlns:p14="http://schemas.microsoft.com/office/powerpoint/2010/main" val="399435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Calibri" panose="020F0502020204030204" pitchFamily="34" charset="0"/>
              </a:rPr>
              <a:t>Airlines</a:t>
            </a:r>
          </a:p>
        </p:txBody>
      </p:sp>
      <p:sp>
        <p:nvSpPr>
          <p:cNvPr id="3" name="Content Placeholder 2"/>
          <p:cNvSpPr>
            <a:spLocks noGrp="1"/>
          </p:cNvSpPr>
          <p:nvPr>
            <p:ph sz="quarter" idx="10"/>
          </p:nvPr>
        </p:nvSpPr>
        <p:spPr>
          <a:xfrm>
            <a:off x="304800" y="1143000"/>
            <a:ext cx="11582400" cy="1922655"/>
          </a:xfrm>
        </p:spPr>
        <p:txBody>
          <a:bodyPr>
            <a:noAutofit/>
          </a:bodyPr>
          <a:lstStyle/>
          <a:p>
            <a:pPr marL="0" indent="0">
              <a:buNone/>
            </a:pPr>
            <a:r>
              <a:rPr lang="en-US" dirty="0">
                <a:latin typeface="Calibri" panose="020F0502020204030204" pitchFamily="34" charset="0"/>
              </a:rPr>
              <a:t>Two common parameters:</a:t>
            </a:r>
          </a:p>
          <a:p>
            <a:pPr marL="514350" indent="-514350">
              <a:buFont typeface="+mj-lt"/>
              <a:buAutoNum type="arabicPeriod"/>
            </a:pPr>
            <a:r>
              <a:rPr lang="en-US" dirty="0">
                <a:latin typeface="Calibri" panose="020F0502020204030204" pitchFamily="34" charset="0"/>
              </a:rPr>
              <a:t>Passenger miles per $ operating expense</a:t>
            </a:r>
          </a:p>
          <a:p>
            <a:pPr marL="514350" indent="-514350">
              <a:buFont typeface="+mj-lt"/>
              <a:buAutoNum type="arabicPeriod"/>
            </a:pPr>
            <a:r>
              <a:rPr lang="en-US" dirty="0">
                <a:latin typeface="Calibri" panose="020F0502020204030204" pitchFamily="34" charset="0"/>
              </a:rPr>
              <a:t>Revenue per passenger mile (yield)</a:t>
            </a:r>
          </a:p>
        </p:txBody>
      </p:sp>
      <p:sp>
        <p:nvSpPr>
          <p:cNvPr id="9" name="TextBox 8"/>
          <p:cNvSpPr txBox="1"/>
          <p:nvPr/>
        </p:nvSpPr>
        <p:spPr>
          <a:xfrm>
            <a:off x="4706156" y="6170710"/>
            <a:ext cx="1219200" cy="382489"/>
          </a:xfrm>
          <a:prstGeom prst="rect">
            <a:avLst/>
          </a:prstGeom>
          <a:noFill/>
        </p:spPr>
        <p:txBody>
          <a:bodyPr wrap="square" rtlCol="0">
            <a:noAutofit/>
          </a:bodyPr>
          <a:lstStyle/>
          <a:p>
            <a:r>
              <a:rPr lang="en-US" b="1" dirty="0">
                <a:solidFill>
                  <a:schemeClr val="tx2"/>
                </a:solidFill>
                <a:latin typeface="Calibri" panose="020F0502020204030204" pitchFamily="34" charset="0"/>
              </a:rPr>
              <a:t>2000 Data</a:t>
            </a:r>
          </a:p>
        </p:txBody>
      </p:sp>
      <p:grpSp>
        <p:nvGrpSpPr>
          <p:cNvPr id="5" name="Group 4" descr="This slide depicts two charts in year 2000 comparing how different airlines position themselves in two common parameters: Passenger miles per operating expense (X-axis) and Revenue per passenger mile (Y-axis). ">
            <a:extLst>
              <a:ext uri="{FF2B5EF4-FFF2-40B4-BE49-F238E27FC236}">
                <a16:creationId xmlns:a16="http://schemas.microsoft.com/office/drawing/2014/main" id="{53D25E90-F4AE-40E5-80A3-56420005933B}"/>
              </a:ext>
            </a:extLst>
          </p:cNvPr>
          <p:cNvGrpSpPr/>
          <p:nvPr/>
        </p:nvGrpSpPr>
        <p:grpSpPr>
          <a:xfrm>
            <a:off x="1661394" y="3154861"/>
            <a:ext cx="8869213" cy="3015849"/>
            <a:chOff x="1661394" y="3154861"/>
            <a:chExt cx="8869213" cy="3015849"/>
          </a:xfrm>
        </p:grpSpPr>
        <p:pic>
          <p:nvPicPr>
            <p:cNvPr id="6" name="Picture 5"/>
            <p:cNvPicPr>
              <a:picLocks noChangeAspect="1"/>
            </p:cNvPicPr>
            <p:nvPr/>
          </p:nvPicPr>
          <p:blipFill>
            <a:blip r:embed="rId2"/>
            <a:stretch>
              <a:fillRect/>
            </a:stretch>
          </p:blipFill>
          <p:spPr>
            <a:xfrm>
              <a:off x="6230156" y="3154861"/>
              <a:ext cx="4300451" cy="2711050"/>
            </a:xfrm>
            <a:prstGeom prst="rect">
              <a:avLst/>
            </a:prstGeom>
          </p:spPr>
        </p:pic>
        <p:grpSp>
          <p:nvGrpSpPr>
            <p:cNvPr id="4" name="Group 3"/>
            <p:cNvGrpSpPr/>
            <p:nvPr/>
          </p:nvGrpSpPr>
          <p:grpSpPr>
            <a:xfrm>
              <a:off x="1661394" y="3154861"/>
              <a:ext cx="4263962" cy="3015849"/>
              <a:chOff x="838202" y="3154861"/>
              <a:chExt cx="4263962" cy="3015849"/>
            </a:xfrm>
          </p:grpSpPr>
          <p:graphicFrame>
            <p:nvGraphicFramePr>
              <p:cNvPr id="8" name="Chart 7"/>
              <p:cNvGraphicFramePr>
                <a:graphicFrameLocks/>
              </p:cNvGraphicFramePr>
              <p:nvPr>
                <p:extLst>
                  <p:ext uri="{D42A27DB-BD31-4B8C-83A1-F6EECF244321}">
                    <p14:modId xmlns:p14="http://schemas.microsoft.com/office/powerpoint/2010/main" val="472713020"/>
                  </p:ext>
                </p:extLst>
              </p:nvPr>
            </p:nvGraphicFramePr>
            <p:xfrm>
              <a:off x="1097669" y="3154861"/>
              <a:ext cx="4004495" cy="271105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2791519" y="5880555"/>
                <a:ext cx="713681" cy="290155"/>
              </a:xfrm>
              <a:prstGeom prst="rect">
                <a:avLst/>
              </a:prstGeom>
              <a:noFill/>
            </p:spPr>
            <p:txBody>
              <a:bodyPr wrap="square" rtlCol="0">
                <a:noAutofit/>
              </a:bodyPr>
              <a:lstStyle/>
              <a:p>
                <a:pPr algn="ctr"/>
                <a:r>
                  <a:rPr lang="en-US" sz="1200" dirty="0">
                    <a:latin typeface="Calibri" panose="020F0502020204030204" pitchFamily="34" charset="0"/>
                  </a:rPr>
                  <a:t>PM/OE</a:t>
                </a:r>
              </a:p>
            </p:txBody>
          </p:sp>
          <p:sp>
            <p:nvSpPr>
              <p:cNvPr id="14" name="TextBox 13"/>
              <p:cNvSpPr txBox="1"/>
              <p:nvPr/>
            </p:nvSpPr>
            <p:spPr>
              <a:xfrm rot="16200000">
                <a:off x="701599" y="4396087"/>
                <a:ext cx="501804" cy="228598"/>
              </a:xfrm>
              <a:prstGeom prst="rect">
                <a:avLst/>
              </a:prstGeom>
              <a:noFill/>
            </p:spPr>
            <p:txBody>
              <a:bodyPr wrap="square" rtlCol="0">
                <a:noAutofit/>
              </a:bodyPr>
              <a:lstStyle/>
              <a:p>
                <a:pPr algn="ctr"/>
                <a:r>
                  <a:rPr lang="en-US" sz="1200" dirty="0">
                    <a:latin typeface="Calibri" panose="020F0502020204030204" pitchFamily="34" charset="0"/>
                  </a:rPr>
                  <a:t>Yield</a:t>
                </a:r>
              </a:p>
            </p:txBody>
          </p:sp>
        </p:grpSp>
      </p:grpSp>
    </p:spTree>
    <p:extLst>
      <p:ext uri="{BB962C8B-B14F-4D97-AF65-F5344CB8AC3E}">
        <p14:creationId xmlns:p14="http://schemas.microsoft.com/office/powerpoint/2010/main" val="4213331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Calibri" panose="020F0502020204030204" pitchFamily="34" charset="0"/>
                <a:cs typeface="Calibri" panose="020F0502020204030204" pitchFamily="34" charset="0"/>
              </a:rPr>
              <a:t>Airlines</a:t>
            </a:r>
          </a:p>
        </p:txBody>
      </p:sp>
      <p:sp>
        <p:nvSpPr>
          <p:cNvPr id="7" name="TextBox 6"/>
          <p:cNvSpPr txBox="1"/>
          <p:nvPr/>
        </p:nvSpPr>
        <p:spPr>
          <a:xfrm>
            <a:off x="2342947" y="1177254"/>
            <a:ext cx="1303620" cy="395347"/>
          </a:xfrm>
          <a:prstGeom prst="rect">
            <a:avLst/>
          </a:prstGeom>
          <a:noFill/>
        </p:spPr>
        <p:txBody>
          <a:bodyPr wrap="square" rtlCol="0">
            <a:noAutofit/>
          </a:bodyPr>
          <a:lstStyle/>
          <a:p>
            <a:r>
              <a:rPr lang="en-US" b="1" dirty="0">
                <a:solidFill>
                  <a:schemeClr val="tx2"/>
                </a:solidFill>
                <a:latin typeface="Calibri" panose="020F0502020204030204" pitchFamily="34" charset="0"/>
                <a:cs typeface="Calibri" panose="020F0502020204030204" pitchFamily="34" charset="0"/>
              </a:rPr>
              <a:t>2000 Data</a:t>
            </a:r>
          </a:p>
        </p:txBody>
      </p:sp>
      <p:pic>
        <p:nvPicPr>
          <p:cNvPr id="8" name="Picture 7" descr="A Passenger miles per operating expense (X-axis) and Revenue per passenger mile (Y-axis) chart in year 2012. United/Continental (Yield: 0.12, PM/OE: 8.3) and American (Yield: 0.199, PM/OE: 5.1) are seen near the imaginary Operations Frontier. "/>
          <p:cNvPicPr>
            <a:picLocks noChangeAspect="1"/>
          </p:cNvPicPr>
          <p:nvPr/>
        </p:nvPicPr>
        <p:blipFill>
          <a:blip r:embed="rId2"/>
          <a:stretch>
            <a:fillRect/>
          </a:stretch>
        </p:blipFill>
        <p:spPr>
          <a:xfrm>
            <a:off x="6096001" y="1738120"/>
            <a:ext cx="5460850" cy="3282320"/>
          </a:xfrm>
          <a:prstGeom prst="rect">
            <a:avLst/>
          </a:prstGeom>
        </p:spPr>
      </p:pic>
      <p:sp>
        <p:nvSpPr>
          <p:cNvPr id="9" name="TextBox 8"/>
          <p:cNvSpPr txBox="1"/>
          <p:nvPr/>
        </p:nvSpPr>
        <p:spPr>
          <a:xfrm>
            <a:off x="8122200" y="1177254"/>
            <a:ext cx="1408453" cy="328374"/>
          </a:xfrm>
          <a:prstGeom prst="rect">
            <a:avLst/>
          </a:prstGeom>
          <a:noFill/>
        </p:spPr>
        <p:txBody>
          <a:bodyPr wrap="square" rtlCol="0">
            <a:noAutofit/>
          </a:bodyPr>
          <a:lstStyle/>
          <a:p>
            <a:r>
              <a:rPr lang="en-US" b="1" dirty="0">
                <a:solidFill>
                  <a:schemeClr val="tx2"/>
                </a:solidFill>
                <a:latin typeface="Calibri" panose="020F0502020204030204" pitchFamily="34" charset="0"/>
                <a:cs typeface="Calibri" panose="020F0502020204030204" pitchFamily="34" charset="0"/>
              </a:rPr>
              <a:t>2012 Data</a:t>
            </a:r>
          </a:p>
        </p:txBody>
      </p:sp>
      <p:grpSp>
        <p:nvGrpSpPr>
          <p:cNvPr id="5" name="Group 4" descr="A Passenger miles per operating expense (X-axis) and Revenue per passenger mile (Y-axis) chart in year 2000. Southwest (Yield: 0.14, PM/OE: 8.9) and USAir (Yield: 0.19, PM/OE: 4.8) are seen near the imaginary Operations Frontier. "/>
          <p:cNvGrpSpPr/>
          <p:nvPr/>
        </p:nvGrpSpPr>
        <p:grpSpPr>
          <a:xfrm>
            <a:off x="304800" y="1738120"/>
            <a:ext cx="5379914" cy="3276600"/>
            <a:chOff x="6019801" y="1379501"/>
            <a:chExt cx="5867399" cy="3573499"/>
          </a:xfrm>
        </p:grpSpPr>
        <p:pic>
          <p:nvPicPr>
            <p:cNvPr id="6" name="Picture 5"/>
            <p:cNvPicPr>
              <a:picLocks noChangeAspect="1"/>
            </p:cNvPicPr>
            <p:nvPr/>
          </p:nvPicPr>
          <p:blipFill>
            <a:blip r:embed="rId3"/>
            <a:stretch>
              <a:fillRect/>
            </a:stretch>
          </p:blipFill>
          <p:spPr>
            <a:xfrm>
              <a:off x="6484070" y="1379501"/>
              <a:ext cx="5403130" cy="3201256"/>
            </a:xfrm>
            <a:prstGeom prst="rect">
              <a:avLst/>
            </a:prstGeom>
          </p:spPr>
        </p:pic>
        <p:pic>
          <p:nvPicPr>
            <p:cNvPr id="10" name="Picture 9"/>
            <p:cNvPicPr>
              <a:picLocks noChangeAspect="1"/>
            </p:cNvPicPr>
            <p:nvPr/>
          </p:nvPicPr>
          <p:blipFill>
            <a:blip r:embed="rId4"/>
            <a:stretch>
              <a:fillRect/>
            </a:stretch>
          </p:blipFill>
          <p:spPr>
            <a:xfrm rot="5400000">
              <a:off x="9048463" y="4251899"/>
              <a:ext cx="274344" cy="1127858"/>
            </a:xfrm>
            <a:prstGeom prst="rect">
              <a:avLst/>
            </a:prstGeom>
          </p:spPr>
        </p:pic>
        <p:sp>
          <p:nvSpPr>
            <p:cNvPr id="11" name="TextBox 10"/>
            <p:cNvSpPr txBox="1"/>
            <p:nvPr/>
          </p:nvSpPr>
          <p:spPr>
            <a:xfrm rot="16200000">
              <a:off x="5771771" y="2751372"/>
              <a:ext cx="774636" cy="278576"/>
            </a:xfrm>
            <a:prstGeom prst="rect">
              <a:avLst/>
            </a:prstGeom>
            <a:noFill/>
          </p:spPr>
          <p:txBody>
            <a:bodyPr wrap="square" rtlCol="0">
              <a:noAutofit/>
            </a:bodyPr>
            <a:lstStyle/>
            <a:p>
              <a:r>
                <a:rPr lang="en-US" sz="1000" dirty="0">
                  <a:latin typeface="Calibri" panose="020F0502020204030204" pitchFamily="34" charset="0"/>
                  <a:cs typeface="Calibri" panose="020F0502020204030204" pitchFamily="34" charset="0"/>
                </a:rPr>
                <a:t>Yield</a:t>
              </a:r>
            </a:p>
          </p:txBody>
        </p:sp>
      </p:grpSp>
    </p:spTree>
    <p:extLst>
      <p:ext uri="{BB962C8B-B14F-4D97-AF65-F5344CB8AC3E}">
        <p14:creationId xmlns:p14="http://schemas.microsoft.com/office/powerpoint/2010/main" val="248104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slide depicts the Operations Frontier of efficiency within a two dimension graph (Responsiveness and Labor productivity). There are two industry frontiers represented by two curves from top left (Y-axis) to bottom right (X-axis): A smaller curve that represents the &quot;Current frontier&quot; located on the inside of the chart, and a larger curve (parallel to the smaller one) that represents the &quot;New frontier&quot; located on the outside. A &quot;Redesign Process&quot; spot can be seen starting at the furthest point from the x-y intersection on the &quot;current frontier&quot; curve going up and to the right towards the &quot;New frontier&quot; line, indicating that the Redesign process &quot;pushed&quot; the line out creating a new industry frontier."/>
          <p:cNvGrpSpPr/>
          <p:nvPr/>
        </p:nvGrpSpPr>
        <p:grpSpPr>
          <a:xfrm>
            <a:off x="4307117" y="1446988"/>
            <a:ext cx="4143101" cy="2814637"/>
            <a:chOff x="3797469" y="1446988"/>
            <a:chExt cx="4652749" cy="3160869"/>
          </a:xfrm>
        </p:grpSpPr>
        <p:sp>
          <p:nvSpPr>
            <p:cNvPr id="7175" name="Rectangle 27"/>
            <p:cNvSpPr>
              <a:spLocks noChangeArrowheads="1"/>
            </p:cNvSpPr>
            <p:nvPr/>
          </p:nvSpPr>
          <p:spPr bwMode="auto">
            <a:xfrm>
              <a:off x="3797469" y="1446988"/>
              <a:ext cx="4652749" cy="3160869"/>
            </a:xfrm>
            <a:prstGeom prst="rect">
              <a:avLst/>
            </a:prstGeom>
            <a:solidFill>
              <a:srgbClr val="F2F2F2"/>
            </a:solidFill>
            <a:ln w="9525">
              <a:solidFill>
                <a:schemeClr val="tx1"/>
              </a:solidFill>
              <a:miter lim="800000"/>
              <a:headEnd/>
              <a:tailEnd/>
            </a:ln>
          </p:spPr>
          <p:txBody>
            <a:bodyPr wrap="none" anchor="ct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dirty="0">
                <a:solidFill>
                  <a:schemeClr val="tx2"/>
                </a:solidFill>
                <a:latin typeface="Calibri" panose="020F0502020204030204" pitchFamily="34" charset="0"/>
                <a:cs typeface="Calibri" panose="020F0502020204030204" pitchFamily="34" charset="0"/>
              </a:endParaRPr>
            </a:p>
          </p:txBody>
        </p:sp>
        <p:sp>
          <p:nvSpPr>
            <p:cNvPr id="7176" name="Freeform 28"/>
            <p:cNvSpPr>
              <a:spLocks/>
            </p:cNvSpPr>
            <p:nvPr/>
          </p:nvSpPr>
          <p:spPr bwMode="auto">
            <a:xfrm>
              <a:off x="3797469" y="2029624"/>
              <a:ext cx="2919142" cy="2578233"/>
            </a:xfrm>
            <a:custGeom>
              <a:avLst/>
              <a:gdLst>
                <a:gd name="T0" fmla="*/ 0 w 1536"/>
                <a:gd name="T1" fmla="*/ 0 h 1488"/>
                <a:gd name="T2" fmla="*/ 3201 w 1536"/>
                <a:gd name="T3" fmla="*/ 500 h 1488"/>
                <a:gd name="T4" fmla="*/ 5252 w 1536"/>
                <a:gd name="T5" fmla="*/ 1338 h 1488"/>
                <a:gd name="T6" fmla="*/ 6622 w 1536"/>
                <a:gd name="T7" fmla="*/ 2842 h 1488"/>
                <a:gd name="T8" fmla="*/ 7308 w 1536"/>
                <a:gd name="T9" fmla="*/ 5185 h 1488"/>
                <a:gd name="T10" fmla="*/ 0 60000 65536"/>
                <a:gd name="T11" fmla="*/ 0 60000 65536"/>
                <a:gd name="T12" fmla="*/ 0 60000 65536"/>
                <a:gd name="T13" fmla="*/ 0 60000 65536"/>
                <a:gd name="T14" fmla="*/ 0 60000 65536"/>
                <a:gd name="T15" fmla="*/ 0 w 1536"/>
                <a:gd name="T16" fmla="*/ 0 h 1488"/>
                <a:gd name="T17" fmla="*/ 1536 w 1536"/>
                <a:gd name="T18" fmla="*/ 1488 h 1488"/>
              </a:gdLst>
              <a:ahLst/>
              <a:cxnLst>
                <a:cxn ang="T10">
                  <a:pos x="T0" y="T1"/>
                </a:cxn>
                <a:cxn ang="T11">
                  <a:pos x="T2" y="T3"/>
                </a:cxn>
                <a:cxn ang="T12">
                  <a:pos x="T4" y="T5"/>
                </a:cxn>
                <a:cxn ang="T13">
                  <a:pos x="T6" y="T7"/>
                </a:cxn>
                <a:cxn ang="T14">
                  <a:pos x="T8" y="T9"/>
                </a:cxn>
              </a:cxnLst>
              <a:rect l="T15" t="T16" r="T17" b="T18"/>
              <a:pathLst>
                <a:path w="1536" h="1488">
                  <a:moveTo>
                    <a:pt x="0" y="0"/>
                  </a:moveTo>
                  <a:cubicBezTo>
                    <a:pt x="244" y="40"/>
                    <a:pt x="488" y="80"/>
                    <a:pt x="672" y="144"/>
                  </a:cubicBezTo>
                  <a:cubicBezTo>
                    <a:pt x="856" y="208"/>
                    <a:pt x="984" y="272"/>
                    <a:pt x="1104" y="384"/>
                  </a:cubicBezTo>
                  <a:cubicBezTo>
                    <a:pt x="1224" y="496"/>
                    <a:pt x="1320" y="632"/>
                    <a:pt x="1392" y="816"/>
                  </a:cubicBezTo>
                  <a:cubicBezTo>
                    <a:pt x="1464" y="1000"/>
                    <a:pt x="1500" y="1244"/>
                    <a:pt x="1536" y="14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177" name="Line 29"/>
            <p:cNvSpPr>
              <a:spLocks noChangeShapeType="1"/>
            </p:cNvSpPr>
            <p:nvPr/>
          </p:nvSpPr>
          <p:spPr bwMode="auto">
            <a:xfrm flipV="1">
              <a:off x="6170005" y="2444787"/>
              <a:ext cx="638929" cy="4165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178" name="Text Box 30"/>
            <p:cNvSpPr txBox="1">
              <a:spLocks noChangeArrowheads="1"/>
            </p:cNvSpPr>
            <p:nvPr/>
          </p:nvSpPr>
          <p:spPr bwMode="auto">
            <a:xfrm>
              <a:off x="5805112" y="2244946"/>
              <a:ext cx="830900" cy="46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buNone/>
              </a:pPr>
              <a:r>
                <a:rPr lang="en-US" altLang="en-US" sz="1200" dirty="0">
                  <a:solidFill>
                    <a:schemeClr val="tx2"/>
                  </a:solidFill>
                  <a:latin typeface="Calibri" panose="020F0502020204030204" pitchFamily="34" charset="0"/>
                  <a:cs typeface="Calibri" panose="020F0502020204030204" pitchFamily="34" charset="0"/>
                </a:rPr>
                <a:t>Redesign</a:t>
              </a:r>
              <a:br>
                <a:rPr lang="en-US" altLang="en-US" sz="1200" dirty="0">
                  <a:solidFill>
                    <a:schemeClr val="tx2"/>
                  </a:solidFill>
                  <a:latin typeface="Calibri" panose="020F0502020204030204" pitchFamily="34" charset="0"/>
                  <a:cs typeface="Calibri" panose="020F0502020204030204" pitchFamily="34" charset="0"/>
                </a:rPr>
              </a:br>
              <a:r>
                <a:rPr lang="en-US" altLang="en-US" sz="1200" dirty="0">
                  <a:solidFill>
                    <a:schemeClr val="tx2"/>
                  </a:solidFill>
                  <a:latin typeface="Calibri" panose="020F0502020204030204" pitchFamily="34" charset="0"/>
                  <a:cs typeface="Calibri" panose="020F0502020204030204" pitchFamily="34" charset="0"/>
                </a:rPr>
                <a:t>process</a:t>
              </a:r>
            </a:p>
          </p:txBody>
        </p:sp>
        <p:sp>
          <p:nvSpPr>
            <p:cNvPr id="7179" name="Text Box 31"/>
            <p:cNvSpPr txBox="1">
              <a:spLocks noChangeArrowheads="1"/>
            </p:cNvSpPr>
            <p:nvPr/>
          </p:nvSpPr>
          <p:spPr bwMode="auto">
            <a:xfrm>
              <a:off x="5334709" y="3493250"/>
              <a:ext cx="1216309" cy="46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buNone/>
              </a:pPr>
              <a:r>
                <a:rPr lang="en-US" altLang="en-US" sz="1200" dirty="0">
                  <a:solidFill>
                    <a:schemeClr val="tx2"/>
                  </a:solidFill>
                  <a:latin typeface="Calibri" panose="020F0502020204030204" pitchFamily="34" charset="0"/>
                  <a:cs typeface="Calibri" panose="020F0502020204030204" pitchFamily="34" charset="0"/>
                </a:rPr>
                <a:t>Current frontier</a:t>
              </a:r>
            </a:p>
            <a:p>
              <a:pPr eaLnBrk="1" hangingPunct="1">
                <a:buNone/>
              </a:pPr>
              <a:r>
                <a:rPr lang="en-US" altLang="en-US" sz="1200" dirty="0">
                  <a:solidFill>
                    <a:schemeClr val="tx2"/>
                  </a:solidFill>
                  <a:latin typeface="Calibri" panose="020F0502020204030204" pitchFamily="34" charset="0"/>
                  <a:cs typeface="Calibri" panose="020F0502020204030204" pitchFamily="34" charset="0"/>
                </a:rPr>
                <a:t>In the industry</a:t>
              </a:r>
            </a:p>
          </p:txBody>
        </p:sp>
        <p:sp>
          <p:nvSpPr>
            <p:cNvPr id="7180" name="Oval 32"/>
            <p:cNvSpPr>
              <a:spLocks noChangeArrowheads="1"/>
            </p:cNvSpPr>
            <p:nvPr/>
          </p:nvSpPr>
          <p:spPr bwMode="auto">
            <a:xfrm>
              <a:off x="5986826" y="2778325"/>
              <a:ext cx="274036" cy="249098"/>
            </a:xfrm>
            <a:prstGeom prst="ellipse">
              <a:avLst/>
            </a:prstGeom>
            <a:solidFill>
              <a:srgbClr val="005596"/>
            </a:solidFill>
            <a:ln w="9525">
              <a:noFill/>
              <a:round/>
              <a:headEnd/>
              <a:tailEnd/>
            </a:ln>
          </p:spPr>
          <p:txBody>
            <a:bodyPr wrap="none" anchor="ctr">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endParaRPr lang="en-US" altLang="en-US" dirty="0">
                <a:solidFill>
                  <a:schemeClr val="tx2"/>
                </a:solidFill>
                <a:latin typeface="Calibri" panose="020F0502020204030204" pitchFamily="34" charset="0"/>
                <a:cs typeface="Calibri" panose="020F0502020204030204" pitchFamily="34" charset="0"/>
              </a:endParaRPr>
            </a:p>
          </p:txBody>
        </p:sp>
        <p:sp>
          <p:nvSpPr>
            <p:cNvPr id="7184" name="Freeform 36"/>
            <p:cNvSpPr>
              <a:spLocks/>
            </p:cNvSpPr>
            <p:nvPr/>
          </p:nvSpPr>
          <p:spPr bwMode="auto">
            <a:xfrm>
              <a:off x="4527255" y="1446988"/>
              <a:ext cx="2920607" cy="3160869"/>
            </a:xfrm>
            <a:custGeom>
              <a:avLst/>
              <a:gdLst>
                <a:gd name="T0" fmla="*/ 0 w 1536"/>
                <a:gd name="T1" fmla="*/ 0 h 1488"/>
                <a:gd name="T2" fmla="*/ 3207 w 1536"/>
                <a:gd name="T3" fmla="*/ 1703 h 1488"/>
                <a:gd name="T4" fmla="*/ 5267 w 1536"/>
                <a:gd name="T5" fmla="*/ 4543 h 1488"/>
                <a:gd name="T6" fmla="*/ 6639 w 1536"/>
                <a:gd name="T7" fmla="*/ 9653 h 1488"/>
                <a:gd name="T8" fmla="*/ 7328 w 1536"/>
                <a:gd name="T9" fmla="*/ 17598 h 1488"/>
                <a:gd name="T10" fmla="*/ 0 60000 65536"/>
                <a:gd name="T11" fmla="*/ 0 60000 65536"/>
                <a:gd name="T12" fmla="*/ 0 60000 65536"/>
                <a:gd name="T13" fmla="*/ 0 60000 65536"/>
                <a:gd name="T14" fmla="*/ 0 60000 65536"/>
                <a:gd name="T15" fmla="*/ 0 w 1536"/>
                <a:gd name="T16" fmla="*/ 0 h 1488"/>
                <a:gd name="T17" fmla="*/ 1536 w 1536"/>
                <a:gd name="T18" fmla="*/ 1488 h 1488"/>
              </a:gdLst>
              <a:ahLst/>
              <a:cxnLst>
                <a:cxn ang="T10">
                  <a:pos x="T0" y="T1"/>
                </a:cxn>
                <a:cxn ang="T11">
                  <a:pos x="T2" y="T3"/>
                </a:cxn>
                <a:cxn ang="T12">
                  <a:pos x="T4" y="T5"/>
                </a:cxn>
                <a:cxn ang="T13">
                  <a:pos x="T6" y="T7"/>
                </a:cxn>
                <a:cxn ang="T14">
                  <a:pos x="T8" y="T9"/>
                </a:cxn>
              </a:cxnLst>
              <a:rect l="T15" t="T16" r="T17" b="T18"/>
              <a:pathLst>
                <a:path w="1536" h="1488">
                  <a:moveTo>
                    <a:pt x="0" y="0"/>
                  </a:moveTo>
                  <a:cubicBezTo>
                    <a:pt x="244" y="40"/>
                    <a:pt x="488" y="80"/>
                    <a:pt x="672" y="144"/>
                  </a:cubicBezTo>
                  <a:cubicBezTo>
                    <a:pt x="856" y="208"/>
                    <a:pt x="984" y="272"/>
                    <a:pt x="1104" y="384"/>
                  </a:cubicBezTo>
                  <a:cubicBezTo>
                    <a:pt x="1224" y="496"/>
                    <a:pt x="1320" y="632"/>
                    <a:pt x="1392" y="816"/>
                  </a:cubicBezTo>
                  <a:cubicBezTo>
                    <a:pt x="1464" y="1000"/>
                    <a:pt x="1500" y="1244"/>
                    <a:pt x="1536" y="148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185" name="Text Box 37"/>
            <p:cNvSpPr txBox="1">
              <a:spLocks noChangeArrowheads="1"/>
            </p:cNvSpPr>
            <p:nvPr/>
          </p:nvSpPr>
          <p:spPr bwMode="auto">
            <a:xfrm>
              <a:off x="7263216" y="3493250"/>
              <a:ext cx="1003820" cy="274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buNone/>
              </a:pPr>
              <a:r>
                <a:rPr lang="en-US" altLang="en-US" sz="1200" dirty="0">
                  <a:solidFill>
                    <a:schemeClr val="tx2"/>
                  </a:solidFill>
                  <a:latin typeface="Calibri" panose="020F0502020204030204" pitchFamily="34" charset="0"/>
                  <a:cs typeface="Calibri" panose="020F0502020204030204" pitchFamily="34" charset="0"/>
                </a:rPr>
                <a:t>New frontier</a:t>
              </a:r>
            </a:p>
          </p:txBody>
        </p:sp>
      </p:grpSp>
      <p:sp>
        <p:nvSpPr>
          <p:cNvPr id="7171" name="Rectangle 40"/>
          <p:cNvSpPr>
            <a:spLocks noGrp="1" noChangeArrowheads="1"/>
          </p:cNvSpPr>
          <p:nvPr>
            <p:ph type="title"/>
          </p:nvPr>
        </p:nvSpPr>
        <p:spPr/>
        <p:txBody>
          <a:bodyPr>
            <a:noAutofit/>
          </a:bodyPr>
          <a:lstStyle/>
          <a:p>
            <a:pPr eaLnBrk="1" hangingPunct="1"/>
            <a:r>
              <a:rPr lang="en-US" altLang="en-US" dirty="0"/>
              <a:t>Example III: Evaluate Proposed Technologies</a:t>
            </a:r>
            <a:endParaRPr lang="en-US" altLang="en-US" b="1" dirty="0"/>
          </a:p>
        </p:txBody>
      </p:sp>
      <p:sp>
        <p:nvSpPr>
          <p:cNvPr id="19" name="Text Box 26"/>
          <p:cNvSpPr txBox="1">
            <a:spLocks noChangeArrowheads="1"/>
          </p:cNvSpPr>
          <p:nvPr/>
        </p:nvSpPr>
        <p:spPr bwMode="auto">
          <a:xfrm>
            <a:off x="304800" y="4938714"/>
            <a:ext cx="11582400" cy="154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1262063" eaLnBrk="0" hangingPunct="0">
              <a:defRPr sz="2400">
                <a:solidFill>
                  <a:schemeClr val="tx1"/>
                </a:solidFill>
                <a:latin typeface="Times New Roman" pitchFamily="18" charset="0"/>
                <a:ea typeface="ＭＳ Ｐゴシック" pitchFamily="34" charset="-128"/>
              </a:defRPr>
            </a:lvl1pPr>
            <a:lvl2pPr marL="742950" indent="-285750" defTabSz="1262063" eaLnBrk="0" hangingPunct="0">
              <a:defRPr sz="2400">
                <a:solidFill>
                  <a:schemeClr val="tx1"/>
                </a:solidFill>
                <a:latin typeface="Times New Roman" pitchFamily="18" charset="0"/>
                <a:ea typeface="ＭＳ Ｐゴシック" pitchFamily="34" charset="-128"/>
              </a:defRPr>
            </a:lvl2pPr>
            <a:lvl3pPr marL="1143000" indent="-228600" defTabSz="1262063" eaLnBrk="0" hangingPunct="0">
              <a:defRPr sz="2400">
                <a:solidFill>
                  <a:schemeClr val="tx1"/>
                </a:solidFill>
                <a:latin typeface="Times New Roman" pitchFamily="18" charset="0"/>
                <a:ea typeface="ＭＳ Ｐゴシック" pitchFamily="34" charset="-128"/>
              </a:defRPr>
            </a:lvl3pPr>
            <a:lvl4pPr marL="1600200" indent="-228600" defTabSz="1262063" eaLnBrk="0" hangingPunct="0">
              <a:defRPr sz="2400">
                <a:solidFill>
                  <a:schemeClr val="tx1"/>
                </a:solidFill>
                <a:latin typeface="Times New Roman" pitchFamily="18" charset="0"/>
                <a:ea typeface="ＭＳ Ｐゴシック" pitchFamily="34" charset="-128"/>
              </a:defRPr>
            </a:lvl4pPr>
            <a:lvl5pPr marL="2057400" indent="-228600" defTabSz="1262063" eaLnBrk="0" hangingPunct="0">
              <a:defRPr sz="2400">
                <a:solidFill>
                  <a:schemeClr val="tx1"/>
                </a:solidFill>
                <a:latin typeface="Times New Roman" pitchFamily="18" charset="0"/>
                <a:ea typeface="ＭＳ Ｐゴシック" pitchFamily="34" charset="-128"/>
              </a:defRPr>
            </a:lvl5pPr>
            <a:lvl6pPr marL="25146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defTabSz="1262063"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342900" indent="-342900" eaLnBrk="1" hangingPunct="1">
              <a:spcBef>
                <a:spcPts val="600"/>
              </a:spcBef>
              <a:buFont typeface="Arial" panose="020B0604020202020204" pitchFamily="34" charset="0"/>
              <a:buChar char="•"/>
            </a:pPr>
            <a:r>
              <a:rPr lang="en-US" altLang="en-US" sz="2000" dirty="0">
                <a:solidFill>
                  <a:schemeClr val="tx2"/>
                </a:solidFill>
                <a:latin typeface="Calibri" panose="020F0502020204030204" pitchFamily="34" charset="0"/>
                <a:cs typeface="Calibri" panose="020F0502020204030204" pitchFamily="34" charset="0"/>
              </a:rPr>
              <a:t>Example</a:t>
            </a:r>
          </a:p>
          <a:p>
            <a:pPr marL="1085850" lvl="1" indent="-342900" eaLnBrk="1" hangingPunct="1">
              <a:spcBef>
                <a:spcPts val="600"/>
              </a:spcBef>
              <a:buFont typeface="Arial" panose="020B0604020202020204" pitchFamily="34" charset="0"/>
              <a:buChar char="•"/>
            </a:pPr>
            <a:r>
              <a:rPr lang="en-US" altLang="en-US" sz="1800" dirty="0">
                <a:solidFill>
                  <a:schemeClr val="tx2"/>
                </a:solidFill>
                <a:latin typeface="Calibri" panose="020F0502020204030204" pitchFamily="34" charset="0"/>
                <a:cs typeface="Calibri" panose="020F0502020204030204" pitchFamily="34" charset="0"/>
              </a:rPr>
              <a:t>What will happen if we develop/purchase technology X?</a:t>
            </a:r>
          </a:p>
          <a:p>
            <a:pPr marL="1085850" lvl="1" indent="-342900" eaLnBrk="1" hangingPunct="1">
              <a:spcBef>
                <a:spcPts val="600"/>
              </a:spcBef>
              <a:buFont typeface="Arial" panose="020B0604020202020204" pitchFamily="34" charset="0"/>
              <a:buChar char="•"/>
            </a:pPr>
            <a:r>
              <a:rPr lang="en-US" altLang="en-US" sz="1800" dirty="0">
                <a:solidFill>
                  <a:schemeClr val="tx2"/>
                </a:solidFill>
                <a:latin typeface="Calibri" panose="020F0502020204030204" pitchFamily="34" charset="0"/>
                <a:cs typeface="Calibri" panose="020F0502020204030204" pitchFamily="34" charset="0"/>
              </a:rPr>
              <a:t>Better technologies are always (?) nice to have, but will they pay?</a:t>
            </a:r>
          </a:p>
          <a:p>
            <a:pPr marL="342900" indent="-342900" eaLnBrk="1" hangingPunct="1">
              <a:spcBef>
                <a:spcPts val="600"/>
              </a:spcBef>
              <a:buFont typeface="Arial" panose="020B0604020202020204" pitchFamily="34" charset="0"/>
              <a:buChar char="•"/>
            </a:pPr>
            <a:r>
              <a:rPr lang="en-US" altLang="en-US" sz="2000" dirty="0">
                <a:solidFill>
                  <a:schemeClr val="tx2"/>
                </a:solidFill>
                <a:latin typeface="Calibri" panose="020F0502020204030204" pitchFamily="34" charset="0"/>
                <a:cs typeface="Calibri" panose="020F0502020204030204" pitchFamily="34" charset="0"/>
              </a:rPr>
              <a:t>OM helps: </a:t>
            </a:r>
            <a:r>
              <a:rPr lang="en-US" altLang="en-US" sz="2000" b="1" dirty="0">
                <a:solidFill>
                  <a:schemeClr val="tx2"/>
                </a:solidFill>
                <a:latin typeface="Calibri" panose="020F0502020204030204" pitchFamily="34" charset="0"/>
                <a:cs typeface="Calibri" panose="020F0502020204030204" pitchFamily="34" charset="0"/>
              </a:rPr>
              <a:t>evaluates system designs before they occur</a:t>
            </a:r>
          </a:p>
        </p:txBody>
      </p:sp>
      <p:sp>
        <p:nvSpPr>
          <p:cNvPr id="28" name="Text Box 2070"/>
          <p:cNvSpPr txBox="1">
            <a:spLocks noChangeArrowheads="1"/>
          </p:cNvSpPr>
          <p:nvPr/>
        </p:nvSpPr>
        <p:spPr bwMode="auto">
          <a:xfrm>
            <a:off x="3026642" y="1341439"/>
            <a:ext cx="11913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b="1" dirty="0">
                <a:solidFill>
                  <a:schemeClr val="tx2"/>
                </a:solidFill>
                <a:latin typeface="Calibri" panose="020F0502020204030204" pitchFamily="34" charset="0"/>
                <a:cs typeface="Calibri" panose="020F0502020204030204" pitchFamily="34" charset="0"/>
              </a:rPr>
              <a:t>Responsiveness</a:t>
            </a:r>
          </a:p>
        </p:txBody>
      </p:sp>
      <p:sp>
        <p:nvSpPr>
          <p:cNvPr id="29" name="Text Box 2071"/>
          <p:cNvSpPr txBox="1">
            <a:spLocks noChangeArrowheads="1"/>
          </p:cNvSpPr>
          <p:nvPr/>
        </p:nvSpPr>
        <p:spPr bwMode="auto">
          <a:xfrm>
            <a:off x="3637830" y="3984626"/>
            <a:ext cx="4667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Low</a:t>
            </a:r>
          </a:p>
        </p:txBody>
      </p:sp>
      <p:sp>
        <p:nvSpPr>
          <p:cNvPr id="30" name="Text Box 2072"/>
          <p:cNvSpPr txBox="1">
            <a:spLocks noChangeArrowheads="1"/>
          </p:cNvSpPr>
          <p:nvPr/>
        </p:nvSpPr>
        <p:spPr bwMode="auto">
          <a:xfrm>
            <a:off x="3637830" y="1928814"/>
            <a:ext cx="495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High</a:t>
            </a:r>
          </a:p>
        </p:txBody>
      </p:sp>
      <p:sp>
        <p:nvSpPr>
          <p:cNvPr id="31" name="Text Box 2081"/>
          <p:cNvSpPr txBox="1">
            <a:spLocks noChangeArrowheads="1"/>
          </p:cNvSpPr>
          <p:nvPr/>
        </p:nvSpPr>
        <p:spPr bwMode="auto">
          <a:xfrm>
            <a:off x="7971706" y="4470401"/>
            <a:ext cx="14503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b="1" dirty="0">
                <a:solidFill>
                  <a:schemeClr val="tx2"/>
                </a:solidFill>
                <a:latin typeface="Calibri" panose="020F0502020204030204" pitchFamily="34" charset="0"/>
                <a:cs typeface="Calibri" panose="020F0502020204030204" pitchFamily="34" charset="0"/>
              </a:rPr>
              <a:t>Labor productivity</a:t>
            </a:r>
          </a:p>
          <a:p>
            <a:pPr eaLnBrk="1" hangingPunct="1"/>
            <a:r>
              <a:rPr lang="en-US" altLang="en-US" sz="1200" b="1" dirty="0">
                <a:solidFill>
                  <a:schemeClr val="tx2"/>
                </a:solidFill>
                <a:latin typeface="Calibri" panose="020F0502020204030204" pitchFamily="34" charset="0"/>
                <a:cs typeface="Calibri" panose="020F0502020204030204" pitchFamily="34" charset="0"/>
              </a:rPr>
              <a:t>(e.g., $/call)</a:t>
            </a:r>
          </a:p>
        </p:txBody>
      </p:sp>
      <p:sp>
        <p:nvSpPr>
          <p:cNvPr id="32" name="Text Box 2082"/>
          <p:cNvSpPr txBox="1">
            <a:spLocks noChangeArrowheads="1"/>
          </p:cNvSpPr>
          <p:nvPr/>
        </p:nvSpPr>
        <p:spPr bwMode="auto">
          <a:xfrm>
            <a:off x="4191000" y="4470400"/>
            <a:ext cx="9525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Low labor</a:t>
            </a:r>
          </a:p>
          <a:p>
            <a:pPr eaLnBrk="1" hangingPunct="1"/>
            <a:r>
              <a:rPr lang="en-US" altLang="en-US" sz="1200" dirty="0">
                <a:solidFill>
                  <a:schemeClr val="tx2"/>
                </a:solidFill>
                <a:latin typeface="Calibri" panose="020F0502020204030204" pitchFamily="34" charset="0"/>
                <a:cs typeface="Calibri" panose="020F0502020204030204" pitchFamily="34" charset="0"/>
              </a:rPr>
              <a:t>productivity</a:t>
            </a:r>
          </a:p>
        </p:txBody>
      </p:sp>
      <p:sp>
        <p:nvSpPr>
          <p:cNvPr id="33" name="Text Box 2083"/>
          <p:cNvSpPr txBox="1">
            <a:spLocks noChangeArrowheads="1"/>
          </p:cNvSpPr>
          <p:nvPr/>
        </p:nvSpPr>
        <p:spPr bwMode="auto">
          <a:xfrm>
            <a:off x="6901730" y="4470400"/>
            <a:ext cx="9525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r>
              <a:rPr lang="en-US" altLang="en-US" sz="1200" dirty="0">
                <a:solidFill>
                  <a:schemeClr val="tx2"/>
                </a:solidFill>
                <a:latin typeface="Calibri" panose="020F0502020204030204" pitchFamily="34" charset="0"/>
                <a:cs typeface="Calibri" panose="020F0502020204030204" pitchFamily="34" charset="0"/>
              </a:rPr>
              <a:t>High labor</a:t>
            </a:r>
          </a:p>
          <a:p>
            <a:pPr eaLnBrk="1" hangingPunct="1"/>
            <a:r>
              <a:rPr lang="en-US" altLang="en-US" sz="1200" dirty="0">
                <a:solidFill>
                  <a:schemeClr val="tx2"/>
                </a:solidFill>
                <a:latin typeface="Calibri" panose="020F0502020204030204" pitchFamily="34" charset="0"/>
                <a:cs typeface="Calibri" panose="020F0502020204030204" pitchFamily="34" charset="0"/>
              </a:rPr>
              <a:t>productivity</a:t>
            </a:r>
          </a:p>
        </p:txBody>
      </p:sp>
    </p:spTree>
    <p:extLst>
      <p:ext uri="{BB962C8B-B14F-4D97-AF65-F5344CB8AC3E}">
        <p14:creationId xmlns:p14="http://schemas.microsoft.com/office/powerpoint/2010/main" val="1309030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507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Trade-Off Indian Hospital</a:t>
            </a:r>
          </a:p>
        </p:txBody>
      </p:sp>
      <p:sp>
        <p:nvSpPr>
          <p:cNvPr id="6" name="Rectangle 5"/>
          <p:cNvSpPr/>
          <p:nvPr/>
        </p:nvSpPr>
        <p:spPr>
          <a:xfrm>
            <a:off x="5105400" y="306186"/>
            <a:ext cx="6725653" cy="907941"/>
          </a:xfrm>
          <a:prstGeom prst="rect">
            <a:avLst/>
          </a:prstGeom>
        </p:spPr>
        <p:txBody>
          <a:bodyPr wrap="square">
            <a:noAutofit/>
          </a:bodyPr>
          <a:lstStyle/>
          <a:p>
            <a:pPr algn="r"/>
            <a:r>
              <a:rPr lang="en-US" sz="2400" dirty="0">
                <a:solidFill>
                  <a:schemeClr val="tx2"/>
                </a:solidFill>
                <a:latin typeface="Calibri" panose="020F0502020204030204" pitchFamily="34" charset="0"/>
                <a:cs typeface="Calibri" panose="020F0502020204030204" pitchFamily="34" charset="0"/>
              </a:rPr>
              <a:t>Professor Amit Pazgal</a:t>
            </a:r>
          </a:p>
        </p:txBody>
      </p:sp>
    </p:spTree>
    <p:extLst>
      <p:ext uri="{BB962C8B-B14F-4D97-AF65-F5344CB8AC3E}">
        <p14:creationId xmlns:p14="http://schemas.microsoft.com/office/powerpoint/2010/main" val="501517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noAutofit/>
          </a:bodyPr>
          <a:lstStyle/>
          <a:p>
            <a:r>
              <a:rPr lang="en-US" altLang="en-US" dirty="0"/>
              <a:t>Focus and the Frontier: Indian Hospital</a:t>
            </a:r>
          </a:p>
        </p:txBody>
      </p:sp>
      <p:grpSp>
        <p:nvGrpSpPr>
          <p:cNvPr id="764931" name="Group 3" descr="This slide depicts an Operations Frontier through a Responsiveness-Cost efficiency graph. It shows the Indian Hospital to be right at the Operations frontier curve near the X-axis, indicating a higher emphasis on cost efficiency. "/>
          <p:cNvGrpSpPr>
            <a:grpSpLocks/>
          </p:cNvGrpSpPr>
          <p:nvPr/>
        </p:nvGrpSpPr>
        <p:grpSpPr bwMode="auto">
          <a:xfrm>
            <a:off x="685800" y="1447800"/>
            <a:ext cx="7942649" cy="4822944"/>
            <a:chOff x="768" y="1104"/>
            <a:chExt cx="4099" cy="2489"/>
          </a:xfrm>
        </p:grpSpPr>
        <p:sp>
          <p:nvSpPr>
            <p:cNvPr id="764933" name="Line 4"/>
            <p:cNvSpPr>
              <a:spLocks noChangeShapeType="1"/>
            </p:cNvSpPr>
            <p:nvPr/>
          </p:nvSpPr>
          <p:spPr bwMode="auto">
            <a:xfrm>
              <a:off x="1369" y="3338"/>
              <a:ext cx="2761"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64934" name="Freeform 5"/>
            <p:cNvSpPr>
              <a:spLocks/>
            </p:cNvSpPr>
            <p:nvPr/>
          </p:nvSpPr>
          <p:spPr bwMode="auto">
            <a:xfrm>
              <a:off x="4114" y="3298"/>
              <a:ext cx="59" cy="79"/>
            </a:xfrm>
            <a:custGeom>
              <a:avLst/>
              <a:gdLst>
                <a:gd name="T0" fmla="*/ 0 w 59"/>
                <a:gd name="T1" fmla="*/ 0 h 79"/>
                <a:gd name="T2" fmla="*/ 0 w 59"/>
                <a:gd name="T3" fmla="*/ 78 h 79"/>
                <a:gd name="T4" fmla="*/ 58 w 59"/>
                <a:gd name="T5" fmla="*/ 40 h 79"/>
                <a:gd name="T6" fmla="*/ 0 w 59"/>
                <a:gd name="T7" fmla="*/ 0 h 79"/>
                <a:gd name="T8" fmla="*/ 0 60000 65536"/>
                <a:gd name="T9" fmla="*/ 0 60000 65536"/>
                <a:gd name="T10" fmla="*/ 0 60000 65536"/>
                <a:gd name="T11" fmla="*/ 0 60000 65536"/>
                <a:gd name="T12" fmla="*/ 0 w 59"/>
                <a:gd name="T13" fmla="*/ 0 h 79"/>
                <a:gd name="T14" fmla="*/ 59 w 59"/>
                <a:gd name="T15" fmla="*/ 79 h 79"/>
              </a:gdLst>
              <a:ahLst/>
              <a:cxnLst>
                <a:cxn ang="T8">
                  <a:pos x="T0" y="T1"/>
                </a:cxn>
                <a:cxn ang="T9">
                  <a:pos x="T2" y="T3"/>
                </a:cxn>
                <a:cxn ang="T10">
                  <a:pos x="T4" y="T5"/>
                </a:cxn>
                <a:cxn ang="T11">
                  <a:pos x="T6" y="T7"/>
                </a:cxn>
              </a:cxnLst>
              <a:rect l="T12" t="T13" r="T14" b="T15"/>
              <a:pathLst>
                <a:path w="59" h="79">
                  <a:moveTo>
                    <a:pt x="0" y="0"/>
                  </a:moveTo>
                  <a:lnTo>
                    <a:pt x="0" y="78"/>
                  </a:lnTo>
                  <a:lnTo>
                    <a:pt x="58" y="40"/>
                  </a:lnTo>
                  <a:lnTo>
                    <a:pt x="0" y="0"/>
                  </a:lnTo>
                </a:path>
              </a:pathLst>
            </a:custGeom>
            <a:solidFill>
              <a:srgbClr val="000000"/>
            </a:solidFill>
            <a:ln w="12700" cap="rnd" cmpd="sng">
              <a:solidFill>
                <a:srgbClr val="000000"/>
              </a:solidFill>
              <a:prstDash val="solid"/>
              <a:round/>
              <a:headEnd/>
              <a:tailEnd/>
            </a:ln>
          </p:spPr>
          <p:txBody>
            <a:bodyP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64935" name="Line 6"/>
            <p:cNvSpPr>
              <a:spLocks noChangeShapeType="1"/>
            </p:cNvSpPr>
            <p:nvPr/>
          </p:nvSpPr>
          <p:spPr bwMode="auto">
            <a:xfrm flipV="1">
              <a:off x="1395" y="1566"/>
              <a:ext cx="0" cy="1784"/>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64936" name="Freeform 7"/>
            <p:cNvSpPr>
              <a:spLocks/>
            </p:cNvSpPr>
            <p:nvPr/>
          </p:nvSpPr>
          <p:spPr bwMode="auto">
            <a:xfrm>
              <a:off x="1355" y="1522"/>
              <a:ext cx="79" cy="58"/>
            </a:xfrm>
            <a:custGeom>
              <a:avLst/>
              <a:gdLst>
                <a:gd name="T0" fmla="*/ 0 w 79"/>
                <a:gd name="T1" fmla="*/ 57 h 58"/>
                <a:gd name="T2" fmla="*/ 78 w 79"/>
                <a:gd name="T3" fmla="*/ 57 h 58"/>
                <a:gd name="T4" fmla="*/ 40 w 79"/>
                <a:gd name="T5" fmla="*/ 0 h 58"/>
                <a:gd name="T6" fmla="*/ 0 w 79"/>
                <a:gd name="T7" fmla="*/ 57 h 58"/>
                <a:gd name="T8" fmla="*/ 0 60000 65536"/>
                <a:gd name="T9" fmla="*/ 0 60000 65536"/>
                <a:gd name="T10" fmla="*/ 0 60000 65536"/>
                <a:gd name="T11" fmla="*/ 0 60000 65536"/>
                <a:gd name="T12" fmla="*/ 0 w 79"/>
                <a:gd name="T13" fmla="*/ 0 h 58"/>
                <a:gd name="T14" fmla="*/ 79 w 79"/>
                <a:gd name="T15" fmla="*/ 58 h 58"/>
              </a:gdLst>
              <a:ahLst/>
              <a:cxnLst>
                <a:cxn ang="T8">
                  <a:pos x="T0" y="T1"/>
                </a:cxn>
                <a:cxn ang="T9">
                  <a:pos x="T2" y="T3"/>
                </a:cxn>
                <a:cxn ang="T10">
                  <a:pos x="T4" y="T5"/>
                </a:cxn>
                <a:cxn ang="T11">
                  <a:pos x="T6" y="T7"/>
                </a:cxn>
              </a:cxnLst>
              <a:rect l="T12" t="T13" r="T14" b="T15"/>
              <a:pathLst>
                <a:path w="79" h="58">
                  <a:moveTo>
                    <a:pt x="0" y="57"/>
                  </a:moveTo>
                  <a:lnTo>
                    <a:pt x="78" y="57"/>
                  </a:lnTo>
                  <a:lnTo>
                    <a:pt x="40" y="0"/>
                  </a:lnTo>
                  <a:lnTo>
                    <a:pt x="0" y="57"/>
                  </a:lnTo>
                </a:path>
              </a:pathLst>
            </a:custGeom>
            <a:solidFill>
              <a:srgbClr val="000000"/>
            </a:solidFill>
            <a:ln w="12700" cap="rnd" cmpd="sng">
              <a:solidFill>
                <a:srgbClr val="000000"/>
              </a:solidFill>
              <a:prstDash val="solid"/>
              <a:round/>
              <a:headEnd/>
              <a:tailEnd/>
            </a:ln>
          </p:spPr>
          <p:txBody>
            <a:bodyP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64937" name="Arc 8"/>
            <p:cNvSpPr>
              <a:spLocks/>
            </p:cNvSpPr>
            <p:nvPr/>
          </p:nvSpPr>
          <p:spPr bwMode="auto">
            <a:xfrm>
              <a:off x="1408" y="1734"/>
              <a:ext cx="2156" cy="1594"/>
            </a:xfrm>
            <a:custGeom>
              <a:avLst/>
              <a:gdLst>
                <a:gd name="T0" fmla="*/ 0 w 21600"/>
                <a:gd name="T1" fmla="*/ 0 h 21600"/>
                <a:gd name="T2" fmla="*/ 2156 w 21600"/>
                <a:gd name="T3" fmla="*/ 1594 h 21600"/>
                <a:gd name="T4" fmla="*/ 0 w 21600"/>
                <a:gd name="T5" fmla="*/ 159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round/>
                  <a:headEnd type="none" w="sm" len="sm"/>
                  <a:tailEnd type="none" w="sm" len="sm"/>
                </a14:hiddenLine>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64938" name="Arc 9"/>
            <p:cNvSpPr>
              <a:spLocks/>
            </p:cNvSpPr>
            <p:nvPr/>
          </p:nvSpPr>
          <p:spPr bwMode="auto">
            <a:xfrm>
              <a:off x="1408" y="1734"/>
              <a:ext cx="2156" cy="1594"/>
            </a:xfrm>
            <a:custGeom>
              <a:avLst/>
              <a:gdLst>
                <a:gd name="T0" fmla="*/ 0 w 21600"/>
                <a:gd name="T1" fmla="*/ 0 h 21600"/>
                <a:gd name="T2" fmla="*/ 2156 w 21600"/>
                <a:gd name="T3" fmla="*/ 1594 h 21600"/>
                <a:gd name="T4" fmla="*/ 0 w 21600"/>
                <a:gd name="T5" fmla="*/ 159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64939" name="Rectangle 10"/>
            <p:cNvSpPr>
              <a:spLocks noChangeArrowheads="1"/>
            </p:cNvSpPr>
            <p:nvPr/>
          </p:nvSpPr>
          <p:spPr bwMode="auto">
            <a:xfrm>
              <a:off x="3331" y="3331"/>
              <a:ext cx="1219"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oAutofit/>
            </a:bodyPr>
            <a:lstStyle>
              <a:lvl1pPr defTabSz="762000">
                <a:defRPr sz="2400">
                  <a:solidFill>
                    <a:schemeClr val="tx1"/>
                  </a:solidFill>
                  <a:latin typeface="Times New Roman" panose="02020603050405020304" pitchFamily="18" charset="0"/>
                  <a:cs typeface="Arial" panose="020B0604020202020204" pitchFamily="34" charset="0"/>
                </a:defRPr>
              </a:lvl1pPr>
              <a:lvl2pPr marL="742950" indent="-285750" defTabSz="762000">
                <a:defRPr sz="2400">
                  <a:solidFill>
                    <a:schemeClr val="tx1"/>
                  </a:solidFill>
                  <a:latin typeface="Times New Roman" panose="02020603050405020304" pitchFamily="18" charset="0"/>
                  <a:cs typeface="Arial" panose="020B0604020202020204" pitchFamily="34" charset="0"/>
                </a:defRPr>
              </a:lvl2pPr>
              <a:lvl3pPr marL="1143000" indent="-228600" defTabSz="762000">
                <a:defRPr sz="2400">
                  <a:solidFill>
                    <a:schemeClr val="tx1"/>
                  </a:solidFill>
                  <a:latin typeface="Times New Roman" panose="02020603050405020304" pitchFamily="18" charset="0"/>
                  <a:cs typeface="Arial" panose="020B0604020202020204" pitchFamily="34" charset="0"/>
                </a:defRPr>
              </a:lvl3pPr>
              <a:lvl4pPr marL="1600200" indent="-228600" defTabSz="762000">
                <a:defRPr sz="2400">
                  <a:solidFill>
                    <a:schemeClr val="tx1"/>
                  </a:solidFill>
                  <a:latin typeface="Times New Roman" panose="02020603050405020304" pitchFamily="18" charset="0"/>
                  <a:cs typeface="Arial" panose="020B0604020202020204" pitchFamily="34" charset="0"/>
                </a:defRPr>
              </a:lvl4pPr>
              <a:lvl5pPr marL="2057400" indent="-228600" defTabSz="762000">
                <a:defRPr sz="2400">
                  <a:solidFill>
                    <a:schemeClr val="tx1"/>
                  </a:solidFill>
                  <a:latin typeface="Times New Roman" panose="02020603050405020304" pitchFamily="18" charset="0"/>
                  <a:cs typeface="Arial" panose="020B0604020202020204" pitchFamily="34" charset="0"/>
                </a:defRPr>
              </a:lvl5pPr>
              <a:lvl6pPr marL="25146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2100" i="1" dirty="0">
                  <a:solidFill>
                    <a:schemeClr val="tx2"/>
                  </a:solidFill>
                  <a:latin typeface="Calibri" panose="020F0502020204030204" pitchFamily="34" charset="0"/>
                  <a:cs typeface="Calibri" panose="020F0502020204030204" pitchFamily="34" charset="0"/>
                </a:rPr>
                <a:t>Cost</a:t>
              </a:r>
              <a:r>
                <a:rPr lang="en-US" altLang="en-US" sz="2100" dirty="0">
                  <a:solidFill>
                    <a:schemeClr val="tx2"/>
                  </a:solidFill>
                  <a:latin typeface="Calibri" panose="020F0502020204030204" pitchFamily="34" charset="0"/>
                  <a:cs typeface="Calibri" panose="020F0502020204030204" pitchFamily="34" charset="0"/>
                </a:rPr>
                <a:t> </a:t>
              </a:r>
              <a:r>
                <a:rPr lang="en-US" altLang="en-US" sz="2100" i="1" dirty="0">
                  <a:solidFill>
                    <a:schemeClr val="tx2"/>
                  </a:solidFill>
                  <a:latin typeface="Calibri" panose="020F0502020204030204" pitchFamily="34" charset="0"/>
                  <a:cs typeface="Calibri" panose="020F0502020204030204" pitchFamily="34" charset="0"/>
                </a:rPr>
                <a:t>efficiency</a:t>
              </a:r>
              <a:endParaRPr lang="en-US" altLang="en-US" sz="2100" dirty="0">
                <a:solidFill>
                  <a:schemeClr val="tx2"/>
                </a:solidFill>
                <a:latin typeface="Calibri" panose="020F0502020204030204" pitchFamily="34" charset="0"/>
                <a:cs typeface="Calibri" panose="020F0502020204030204" pitchFamily="34" charset="0"/>
              </a:endParaRPr>
            </a:p>
          </p:txBody>
        </p:sp>
        <p:sp>
          <p:nvSpPr>
            <p:cNvPr id="764940" name="Rectangle 11"/>
            <p:cNvSpPr>
              <a:spLocks noChangeArrowheads="1"/>
            </p:cNvSpPr>
            <p:nvPr/>
          </p:nvSpPr>
          <p:spPr bwMode="auto">
            <a:xfrm>
              <a:off x="768" y="1104"/>
              <a:ext cx="135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oAutofit/>
            </a:bodyPr>
            <a:lstStyle>
              <a:lvl1pPr defTabSz="762000">
                <a:defRPr sz="2400">
                  <a:solidFill>
                    <a:schemeClr val="tx1"/>
                  </a:solidFill>
                  <a:latin typeface="Times New Roman" panose="02020603050405020304" pitchFamily="18" charset="0"/>
                  <a:cs typeface="Arial" panose="020B0604020202020204" pitchFamily="34" charset="0"/>
                </a:defRPr>
              </a:lvl1pPr>
              <a:lvl2pPr marL="742950" indent="-285750" defTabSz="762000">
                <a:defRPr sz="2400">
                  <a:solidFill>
                    <a:schemeClr val="tx1"/>
                  </a:solidFill>
                  <a:latin typeface="Times New Roman" panose="02020603050405020304" pitchFamily="18" charset="0"/>
                  <a:cs typeface="Arial" panose="020B0604020202020204" pitchFamily="34" charset="0"/>
                </a:defRPr>
              </a:lvl2pPr>
              <a:lvl3pPr marL="1143000" indent="-228600" defTabSz="762000">
                <a:defRPr sz="2400">
                  <a:solidFill>
                    <a:schemeClr val="tx1"/>
                  </a:solidFill>
                  <a:latin typeface="Times New Roman" panose="02020603050405020304" pitchFamily="18" charset="0"/>
                  <a:cs typeface="Arial" panose="020B0604020202020204" pitchFamily="34" charset="0"/>
                </a:defRPr>
              </a:lvl3pPr>
              <a:lvl4pPr marL="1600200" indent="-228600" defTabSz="762000">
                <a:defRPr sz="2400">
                  <a:solidFill>
                    <a:schemeClr val="tx1"/>
                  </a:solidFill>
                  <a:latin typeface="Times New Roman" panose="02020603050405020304" pitchFamily="18" charset="0"/>
                  <a:cs typeface="Arial" panose="020B0604020202020204" pitchFamily="34" charset="0"/>
                </a:defRPr>
              </a:lvl4pPr>
              <a:lvl5pPr marL="2057400" indent="-228600" defTabSz="762000">
                <a:defRPr sz="2400">
                  <a:solidFill>
                    <a:schemeClr val="tx1"/>
                  </a:solidFill>
                  <a:latin typeface="Times New Roman" panose="02020603050405020304" pitchFamily="18" charset="0"/>
                  <a:cs typeface="Arial" panose="020B0604020202020204" pitchFamily="34" charset="0"/>
                </a:defRPr>
              </a:lvl5pPr>
              <a:lvl6pPr marL="25146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100" i="1" dirty="0">
                  <a:solidFill>
                    <a:schemeClr val="tx2"/>
                  </a:solidFill>
                  <a:latin typeface="Calibri" panose="020F0502020204030204" pitchFamily="34" charset="0"/>
                  <a:cs typeface="Calibri" panose="020F0502020204030204" pitchFamily="34" charset="0"/>
                </a:rPr>
                <a:t>Responsiveness</a:t>
              </a:r>
            </a:p>
          </p:txBody>
        </p:sp>
        <p:sp>
          <p:nvSpPr>
            <p:cNvPr id="764942" name="Rectangle 13"/>
            <p:cNvSpPr>
              <a:spLocks noChangeArrowheads="1"/>
            </p:cNvSpPr>
            <p:nvPr/>
          </p:nvSpPr>
          <p:spPr bwMode="auto">
            <a:xfrm>
              <a:off x="3631" y="2640"/>
              <a:ext cx="1236"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oAutofit/>
            </a:bodyPr>
            <a:lstStyle>
              <a:lvl1pPr defTabSz="762000">
                <a:defRPr sz="2400">
                  <a:solidFill>
                    <a:schemeClr val="tx1"/>
                  </a:solidFill>
                  <a:latin typeface="Times New Roman" panose="02020603050405020304" pitchFamily="18" charset="0"/>
                  <a:cs typeface="Arial" panose="020B0604020202020204" pitchFamily="34" charset="0"/>
                </a:defRPr>
              </a:lvl1pPr>
              <a:lvl2pPr marL="742950" indent="-285750" defTabSz="762000">
                <a:defRPr sz="2400">
                  <a:solidFill>
                    <a:schemeClr val="tx1"/>
                  </a:solidFill>
                  <a:latin typeface="Times New Roman" panose="02020603050405020304" pitchFamily="18" charset="0"/>
                  <a:cs typeface="Arial" panose="020B0604020202020204" pitchFamily="34" charset="0"/>
                </a:defRPr>
              </a:lvl2pPr>
              <a:lvl3pPr marL="1143000" indent="-228600" defTabSz="762000">
                <a:defRPr sz="2400">
                  <a:solidFill>
                    <a:schemeClr val="tx1"/>
                  </a:solidFill>
                  <a:latin typeface="Times New Roman" panose="02020603050405020304" pitchFamily="18" charset="0"/>
                  <a:cs typeface="Arial" panose="020B0604020202020204" pitchFamily="34" charset="0"/>
                </a:defRPr>
              </a:lvl3pPr>
              <a:lvl4pPr marL="1600200" indent="-228600" defTabSz="762000">
                <a:defRPr sz="2400">
                  <a:solidFill>
                    <a:schemeClr val="tx1"/>
                  </a:solidFill>
                  <a:latin typeface="Times New Roman" panose="02020603050405020304" pitchFamily="18" charset="0"/>
                  <a:cs typeface="Arial" panose="020B0604020202020204" pitchFamily="34" charset="0"/>
                </a:defRPr>
              </a:lvl4pPr>
              <a:lvl5pPr marL="2057400" indent="-228600" defTabSz="762000">
                <a:defRPr sz="2400">
                  <a:solidFill>
                    <a:schemeClr val="tx1"/>
                  </a:solidFill>
                  <a:latin typeface="Times New Roman" panose="02020603050405020304" pitchFamily="18" charset="0"/>
                  <a:cs typeface="Arial" panose="020B0604020202020204" pitchFamily="34" charset="0"/>
                </a:defRPr>
              </a:lvl5pPr>
              <a:lvl6pPr marL="25146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2100" dirty="0">
                  <a:solidFill>
                    <a:schemeClr val="tx2"/>
                  </a:solidFill>
                  <a:latin typeface="Calibri" panose="020F0502020204030204" pitchFamily="34" charset="0"/>
                  <a:cs typeface="Calibri" panose="020F0502020204030204" pitchFamily="34" charset="0"/>
                </a:rPr>
                <a:t>Indian hospital</a:t>
              </a:r>
            </a:p>
          </p:txBody>
        </p:sp>
        <p:sp>
          <p:nvSpPr>
            <p:cNvPr id="764947" name="Oval 18"/>
            <p:cNvSpPr>
              <a:spLocks noChangeArrowheads="1"/>
            </p:cNvSpPr>
            <p:nvPr/>
          </p:nvSpPr>
          <p:spPr bwMode="auto">
            <a:xfrm>
              <a:off x="3392" y="2845"/>
              <a:ext cx="194" cy="179"/>
            </a:xfrm>
            <a:prstGeom prst="ellipse">
              <a:avLst/>
            </a:prstGeom>
            <a:solidFill>
              <a:schemeClr val="tx2"/>
            </a:solidFill>
            <a:ln w="12700">
              <a:noFill/>
              <a:round/>
              <a:headEnd/>
              <a:tailEnd/>
            </a:ln>
          </p:spPr>
          <p:txBody>
            <a:bodyPr wrap="none" anchor="ctr">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dirty="0">
                <a:solidFill>
                  <a:schemeClr val="tx2"/>
                </a:solidFill>
                <a:latin typeface="Calibri" panose="020F0502020204030204" pitchFamily="34" charset="0"/>
                <a:cs typeface="Calibri" panose="020F0502020204030204" pitchFamily="34" charset="0"/>
              </a:endParaRPr>
            </a:p>
          </p:txBody>
        </p:sp>
        <p:sp>
          <p:nvSpPr>
            <p:cNvPr id="764948" name="Rectangle 19"/>
            <p:cNvSpPr>
              <a:spLocks noChangeArrowheads="1"/>
            </p:cNvSpPr>
            <p:nvPr/>
          </p:nvSpPr>
          <p:spPr bwMode="auto">
            <a:xfrm>
              <a:off x="2880" y="1662"/>
              <a:ext cx="1024"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oAutofit/>
            </a:bodyPr>
            <a:lstStyle>
              <a:lvl1pPr defTabSz="762000">
                <a:defRPr sz="2400">
                  <a:solidFill>
                    <a:schemeClr val="tx1"/>
                  </a:solidFill>
                  <a:latin typeface="Times New Roman" panose="02020603050405020304" pitchFamily="18" charset="0"/>
                  <a:cs typeface="Arial" panose="020B0604020202020204" pitchFamily="34" charset="0"/>
                </a:defRPr>
              </a:lvl1pPr>
              <a:lvl2pPr marL="742950" indent="-285750" defTabSz="762000">
                <a:defRPr sz="2400">
                  <a:solidFill>
                    <a:schemeClr val="tx1"/>
                  </a:solidFill>
                  <a:latin typeface="Times New Roman" panose="02020603050405020304" pitchFamily="18" charset="0"/>
                  <a:cs typeface="Arial" panose="020B0604020202020204" pitchFamily="34" charset="0"/>
                </a:defRPr>
              </a:lvl2pPr>
              <a:lvl3pPr marL="1143000" indent="-228600" defTabSz="762000">
                <a:defRPr sz="2400">
                  <a:solidFill>
                    <a:schemeClr val="tx1"/>
                  </a:solidFill>
                  <a:latin typeface="Times New Roman" panose="02020603050405020304" pitchFamily="18" charset="0"/>
                  <a:cs typeface="Arial" panose="020B0604020202020204" pitchFamily="34" charset="0"/>
                </a:defRPr>
              </a:lvl3pPr>
              <a:lvl4pPr marL="1600200" indent="-228600" defTabSz="762000">
                <a:defRPr sz="2400">
                  <a:solidFill>
                    <a:schemeClr val="tx1"/>
                  </a:solidFill>
                  <a:latin typeface="Times New Roman" panose="02020603050405020304" pitchFamily="18" charset="0"/>
                  <a:cs typeface="Arial" panose="020B0604020202020204" pitchFamily="34" charset="0"/>
                </a:defRPr>
              </a:lvl4pPr>
              <a:lvl5pPr marL="2057400" indent="-228600" defTabSz="762000">
                <a:defRPr sz="2400">
                  <a:solidFill>
                    <a:schemeClr val="tx1"/>
                  </a:solidFill>
                  <a:latin typeface="Times New Roman" panose="02020603050405020304" pitchFamily="18" charset="0"/>
                  <a:cs typeface="Arial" panose="020B0604020202020204" pitchFamily="34" charset="0"/>
                </a:defRPr>
              </a:lvl5pPr>
              <a:lvl6pPr marL="25146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defTabSz="7620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dirty="0">
                  <a:solidFill>
                    <a:schemeClr val="tx2"/>
                  </a:solidFill>
                  <a:latin typeface="Calibri" panose="020F0502020204030204" pitchFamily="34" charset="0"/>
                  <a:cs typeface="Calibri" panose="020F0502020204030204" pitchFamily="34" charset="0"/>
                </a:rPr>
                <a:t>Operations</a:t>
              </a:r>
              <a:br>
                <a:rPr lang="en-US" altLang="en-US" dirty="0">
                  <a:solidFill>
                    <a:schemeClr val="tx2"/>
                  </a:solidFill>
                  <a:latin typeface="Calibri" panose="020F0502020204030204" pitchFamily="34" charset="0"/>
                  <a:cs typeface="Calibri" panose="020F0502020204030204" pitchFamily="34" charset="0"/>
                </a:rPr>
              </a:br>
              <a:r>
                <a:rPr lang="en-US" altLang="en-US" dirty="0">
                  <a:solidFill>
                    <a:schemeClr val="tx2"/>
                  </a:solidFill>
                  <a:latin typeface="Calibri" panose="020F0502020204030204" pitchFamily="34" charset="0"/>
                  <a:cs typeface="Calibri" panose="020F0502020204030204" pitchFamily="34" charset="0"/>
                </a:rPr>
                <a:t>frontier</a:t>
              </a:r>
            </a:p>
          </p:txBody>
        </p:sp>
        <p:sp>
          <p:nvSpPr>
            <p:cNvPr id="764962" name="Oval 33"/>
            <p:cNvSpPr>
              <a:spLocks noChangeArrowheads="1"/>
            </p:cNvSpPr>
            <p:nvPr/>
          </p:nvSpPr>
          <p:spPr bwMode="auto">
            <a:xfrm>
              <a:off x="2112" y="2592"/>
              <a:ext cx="96" cy="96"/>
            </a:xfrm>
            <a:prstGeom prst="ellipse">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dirty="0">
                <a:solidFill>
                  <a:schemeClr val="tx2"/>
                </a:solidFill>
                <a:latin typeface="Calibri" panose="020F0502020204030204" pitchFamily="34" charset="0"/>
                <a:cs typeface="Calibri" panose="020F0502020204030204" pitchFamily="34" charset="0"/>
              </a:endParaRPr>
            </a:p>
          </p:txBody>
        </p:sp>
      </p:grpSp>
      <p:sp>
        <p:nvSpPr>
          <p:cNvPr id="2" name="TextBox 1"/>
          <p:cNvSpPr txBox="1"/>
          <p:nvPr/>
        </p:nvSpPr>
        <p:spPr>
          <a:xfrm>
            <a:off x="8915401" y="2971800"/>
            <a:ext cx="2590799" cy="787970"/>
          </a:xfrm>
          <a:prstGeom prst="rect">
            <a:avLst/>
          </a:prstGeom>
          <a:noFill/>
        </p:spPr>
        <p:txBody>
          <a:bodyPr wrap="square" rtlCol="0">
            <a:noAutofit/>
          </a:bodyPr>
          <a:lstStyle/>
          <a:p>
            <a:r>
              <a:rPr lang="en-US" sz="2800" dirty="0">
                <a:solidFill>
                  <a:schemeClr val="tx2"/>
                </a:solidFill>
                <a:latin typeface="Calibri" panose="020F0502020204030204" pitchFamily="34" charset="0"/>
                <a:cs typeface="Calibri" panose="020F0502020204030204" pitchFamily="34" charset="0"/>
              </a:rPr>
              <a:t>Where does Quality stand?</a:t>
            </a:r>
          </a:p>
        </p:txBody>
      </p:sp>
    </p:spTree>
    <p:extLst>
      <p:ext uri="{BB962C8B-B14F-4D97-AF65-F5344CB8AC3E}">
        <p14:creationId xmlns:p14="http://schemas.microsoft.com/office/powerpoint/2010/main" val="518878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6"/>
          <p:cNvSpPr>
            <a:spLocks noGrp="1" noChangeArrowheads="1"/>
          </p:cNvSpPr>
          <p:nvPr>
            <p:ph sz="quarter" idx="4294967295"/>
          </p:nvPr>
        </p:nvSpPr>
        <p:spPr>
          <a:xfrm>
            <a:off x="304800" y="2514600"/>
            <a:ext cx="11582400" cy="3886200"/>
          </a:xfrm>
        </p:spPr>
        <p:txBody>
          <a:bodyPr/>
          <a:lstStyle/>
          <a:p>
            <a:r>
              <a:rPr lang="en-US" dirty="0"/>
              <a:t>Four people want to cross a bridge that can only hold </a:t>
            </a:r>
            <a:r>
              <a:rPr lang="en-US" b="1" dirty="0"/>
              <a:t>two</a:t>
            </a:r>
            <a:r>
              <a:rPr lang="en-US" dirty="0"/>
              <a:t> at one time. It is pitch dark and they only have one flashlight. People must cross either alone or in pairs and must have the flashlight. Their walking speeds allow them to cross in </a:t>
            </a:r>
            <a:r>
              <a:rPr lang="en-US" b="1" i="1" dirty="0"/>
              <a:t>1, 2, 7,</a:t>
            </a:r>
            <a:r>
              <a:rPr lang="en-US" dirty="0"/>
              <a:t> and </a:t>
            </a:r>
            <a:r>
              <a:rPr lang="en-US" b="1" i="1" dirty="0"/>
              <a:t>10</a:t>
            </a:r>
            <a:r>
              <a:rPr lang="en-US" dirty="0"/>
              <a:t> minutes, respectively. </a:t>
            </a:r>
          </a:p>
          <a:p>
            <a:r>
              <a:rPr lang="en-US" dirty="0"/>
              <a:t>If two people walk together, they walk at the slower speed. What is the </a:t>
            </a:r>
            <a:r>
              <a:rPr lang="en-US" b="1" dirty="0"/>
              <a:t>minimum</a:t>
            </a:r>
            <a:r>
              <a:rPr lang="en-US" dirty="0"/>
              <a:t> time for all to cross?</a:t>
            </a:r>
          </a:p>
        </p:txBody>
      </p:sp>
      <p:grpSp>
        <p:nvGrpSpPr>
          <p:cNvPr id="3" name="Group 2" descr="A cartoon of 4 stick figures and a flashlight."/>
          <p:cNvGrpSpPr/>
          <p:nvPr/>
        </p:nvGrpSpPr>
        <p:grpSpPr>
          <a:xfrm>
            <a:off x="2406896" y="215900"/>
            <a:ext cx="7378209" cy="2070100"/>
            <a:chOff x="3710782" y="215900"/>
            <a:chExt cx="7378209" cy="2070100"/>
          </a:xfrm>
        </p:grpSpPr>
        <p:pic>
          <p:nvPicPr>
            <p:cNvPr id="1031" name="Picture 3" descr="C:\Documents and Settings\ap4\Local Settings\Temporary Internet Files\Content.IE5\6V4JQZ4V\MCj04242200000[1].wmf"/>
            <p:cNvPicPr>
              <a:picLocks noChangeAspect="1" noChangeArrowheads="1"/>
            </p:cNvPicPr>
            <p:nvPr/>
          </p:nvPicPr>
          <p:blipFill>
            <a:blip r:embed="rId3" cstate="print"/>
            <a:stretch>
              <a:fillRect/>
            </a:stretch>
          </p:blipFill>
          <p:spPr bwMode="auto">
            <a:xfrm>
              <a:off x="9144001" y="280765"/>
              <a:ext cx="1944990" cy="1946809"/>
            </a:xfrm>
            <a:prstGeom prst="rect">
              <a:avLst/>
            </a:prstGeom>
          </p:spPr>
        </p:pic>
        <p:grpSp>
          <p:nvGrpSpPr>
            <p:cNvPr id="2" name="Group 1"/>
            <p:cNvGrpSpPr/>
            <p:nvPr/>
          </p:nvGrpSpPr>
          <p:grpSpPr>
            <a:xfrm>
              <a:off x="3710782" y="215900"/>
              <a:ext cx="4770437" cy="2070100"/>
              <a:chOff x="2622550" y="229"/>
              <a:chExt cx="4771231" cy="2069871"/>
            </a:xfrm>
          </p:grpSpPr>
          <p:graphicFrame>
            <p:nvGraphicFramePr>
              <p:cNvPr id="1026" name="Object 2"/>
              <p:cNvGraphicFramePr>
                <a:graphicFrameLocks noChangeAspect="1"/>
              </p:cNvGraphicFramePr>
              <p:nvPr>
                <p:extLst>
                  <p:ext uri="{D42A27DB-BD31-4B8C-83A1-F6EECF244321}">
                    <p14:modId xmlns:p14="http://schemas.microsoft.com/office/powerpoint/2010/main" val="963372533"/>
                  </p:ext>
                </p:extLst>
              </p:nvPr>
            </p:nvGraphicFramePr>
            <p:xfrm>
              <a:off x="5200650" y="6667"/>
              <a:ext cx="903288" cy="2005013"/>
            </p:xfrm>
            <a:graphic>
              <a:graphicData uri="http://schemas.openxmlformats.org/presentationml/2006/ole">
                <mc:AlternateContent xmlns:mc="http://schemas.openxmlformats.org/markup-compatibility/2006">
                  <mc:Choice xmlns:v="urn:schemas-microsoft-com:vml" Requires="v">
                    <p:oleObj spid="_x0000_s1951" name="Clip" r:id="rId4" imgW="1857600" imgH="3995640" progId="">
                      <p:embed/>
                    </p:oleObj>
                  </mc:Choice>
                  <mc:Fallback>
                    <p:oleObj name="Clip" r:id="rId4" imgW="1857600" imgH="3995640" progId="">
                      <p:embed/>
                      <p:pic>
                        <p:nvPicPr>
                          <p:cNvPr id="1026" name="Object 2"/>
                          <p:cNvPicPr>
                            <a:picLocks noChangeAspect="1" noChangeArrowheads="1"/>
                          </p:cNvPicPr>
                          <p:nvPr/>
                        </p:nvPicPr>
                        <p:blipFill>
                          <a:blip r:embed="rId5">
                            <a:lum contrast="48000"/>
                            <a:extLst>
                              <a:ext uri="{28A0092B-C50C-407E-A947-70E740481C1C}">
                                <a14:useLocalDpi xmlns:a14="http://schemas.microsoft.com/office/drawing/2010/main" val="0"/>
                              </a:ext>
                            </a:extLst>
                          </a:blip>
                          <a:srcRect/>
                          <a:stretch>
                            <a:fillRect/>
                          </a:stretch>
                        </p:blipFill>
                        <p:spPr bwMode="black">
                          <a:xfrm>
                            <a:off x="5200650" y="6667"/>
                            <a:ext cx="903288" cy="200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4"/>
              <p:cNvGraphicFramePr>
                <a:graphicFrameLocks noChangeAspect="1"/>
              </p:cNvGraphicFramePr>
              <p:nvPr>
                <p:extLst>
                  <p:ext uri="{D42A27DB-BD31-4B8C-83A1-F6EECF244321}">
                    <p14:modId xmlns:p14="http://schemas.microsoft.com/office/powerpoint/2010/main" val="1466002499"/>
                  </p:ext>
                </p:extLst>
              </p:nvPr>
            </p:nvGraphicFramePr>
            <p:xfrm>
              <a:off x="6490493" y="229"/>
              <a:ext cx="903288" cy="2005013"/>
            </p:xfrm>
            <a:graphic>
              <a:graphicData uri="http://schemas.openxmlformats.org/presentationml/2006/ole">
                <mc:AlternateContent xmlns:mc="http://schemas.openxmlformats.org/markup-compatibility/2006">
                  <mc:Choice xmlns:v="urn:schemas-microsoft-com:vml" Requires="v">
                    <p:oleObj spid="_x0000_s1952" name="Clip" r:id="rId6" imgW="1857600" imgH="3995640" progId="">
                      <p:embed/>
                    </p:oleObj>
                  </mc:Choice>
                  <mc:Fallback>
                    <p:oleObj name="Clip" r:id="rId6" imgW="1857600" imgH="3995640" progId="">
                      <p:embed/>
                      <p:pic>
                        <p:nvPicPr>
                          <p:cNvPr id="1027" name="Object 4"/>
                          <p:cNvPicPr>
                            <a:picLocks noChangeAspect="1" noChangeArrowheads="1"/>
                          </p:cNvPicPr>
                          <p:nvPr/>
                        </p:nvPicPr>
                        <p:blipFill>
                          <a:blip r:embed="rId7">
                            <a:lum contrast="48000"/>
                            <a:extLst>
                              <a:ext uri="{28A0092B-C50C-407E-A947-70E740481C1C}">
                                <a14:useLocalDpi xmlns:a14="http://schemas.microsoft.com/office/drawing/2010/main" val="0"/>
                              </a:ext>
                            </a:extLst>
                          </a:blip>
                          <a:srcRect/>
                          <a:stretch>
                            <a:fillRect/>
                          </a:stretch>
                        </p:blipFill>
                        <p:spPr bwMode="black">
                          <a:xfrm>
                            <a:off x="6490493" y="229"/>
                            <a:ext cx="903288" cy="200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5"/>
              <p:cNvGraphicFramePr>
                <a:graphicFrameLocks noChangeAspect="1"/>
              </p:cNvGraphicFramePr>
              <p:nvPr>
                <p:extLst>
                  <p:ext uri="{D42A27DB-BD31-4B8C-83A1-F6EECF244321}">
                    <p14:modId xmlns:p14="http://schemas.microsoft.com/office/powerpoint/2010/main" val="3752013298"/>
                  </p:ext>
                </p:extLst>
              </p:nvPr>
            </p:nvGraphicFramePr>
            <p:xfrm>
              <a:off x="3911600" y="65088"/>
              <a:ext cx="903288" cy="2005012"/>
            </p:xfrm>
            <a:graphic>
              <a:graphicData uri="http://schemas.openxmlformats.org/presentationml/2006/ole">
                <mc:AlternateContent xmlns:mc="http://schemas.openxmlformats.org/markup-compatibility/2006">
                  <mc:Choice xmlns:v="urn:schemas-microsoft-com:vml" Requires="v">
                    <p:oleObj spid="_x0000_s1953" name="Clip" r:id="rId8" imgW="1857600" imgH="3995640" progId="">
                      <p:embed/>
                    </p:oleObj>
                  </mc:Choice>
                  <mc:Fallback>
                    <p:oleObj name="Clip" r:id="rId8" imgW="1857600" imgH="3995640" progId="">
                      <p:embed/>
                      <p:pic>
                        <p:nvPicPr>
                          <p:cNvPr id="1028" name="Object 5"/>
                          <p:cNvPicPr>
                            <a:picLocks noChangeAspect="1" noChangeArrowheads="1"/>
                          </p:cNvPicPr>
                          <p:nvPr/>
                        </p:nvPicPr>
                        <p:blipFill>
                          <a:blip r:embed="rId9">
                            <a:lum contrast="48000"/>
                            <a:extLst>
                              <a:ext uri="{28A0092B-C50C-407E-A947-70E740481C1C}">
                                <a14:useLocalDpi xmlns:a14="http://schemas.microsoft.com/office/drawing/2010/main" val="0"/>
                              </a:ext>
                            </a:extLst>
                          </a:blip>
                          <a:srcRect/>
                          <a:stretch>
                            <a:fillRect/>
                          </a:stretch>
                        </p:blipFill>
                        <p:spPr bwMode="black">
                          <a:xfrm>
                            <a:off x="3911600" y="65088"/>
                            <a:ext cx="903288" cy="2005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6"/>
              <p:cNvGraphicFramePr>
                <a:graphicFrameLocks noChangeAspect="1"/>
              </p:cNvGraphicFramePr>
              <p:nvPr>
                <p:extLst>
                  <p:ext uri="{D42A27DB-BD31-4B8C-83A1-F6EECF244321}">
                    <p14:modId xmlns:p14="http://schemas.microsoft.com/office/powerpoint/2010/main" val="2585056830"/>
                  </p:ext>
                </p:extLst>
              </p:nvPr>
            </p:nvGraphicFramePr>
            <p:xfrm>
              <a:off x="2622550" y="3176"/>
              <a:ext cx="903288" cy="2005013"/>
            </p:xfrm>
            <a:graphic>
              <a:graphicData uri="http://schemas.openxmlformats.org/presentationml/2006/ole">
                <mc:AlternateContent xmlns:mc="http://schemas.openxmlformats.org/markup-compatibility/2006">
                  <mc:Choice xmlns:v="urn:schemas-microsoft-com:vml" Requires="v">
                    <p:oleObj spid="_x0000_s1954" name="Clip" r:id="rId10" imgW="1857600" imgH="3995640" progId="">
                      <p:embed/>
                    </p:oleObj>
                  </mc:Choice>
                  <mc:Fallback>
                    <p:oleObj name="Clip" r:id="rId10" imgW="1857600" imgH="3995640" progId="">
                      <p:embed/>
                      <p:pic>
                        <p:nvPicPr>
                          <p:cNvPr id="1029" name="Object 6"/>
                          <p:cNvPicPr>
                            <a:picLocks noChangeAspect="1" noChangeArrowheads="1"/>
                          </p:cNvPicPr>
                          <p:nvPr/>
                        </p:nvPicPr>
                        <p:blipFill>
                          <a:blip r:embed="rId11">
                            <a:lum contrast="48000"/>
                            <a:extLst>
                              <a:ext uri="{28A0092B-C50C-407E-A947-70E740481C1C}">
                                <a14:useLocalDpi xmlns:a14="http://schemas.microsoft.com/office/drawing/2010/main" val="0"/>
                              </a:ext>
                            </a:extLst>
                          </a:blip>
                          <a:srcRect/>
                          <a:stretch>
                            <a:fillRect/>
                          </a:stretch>
                        </p:blipFill>
                        <p:spPr bwMode="black">
                          <a:xfrm>
                            <a:off x="2622550" y="3176"/>
                            <a:ext cx="903288" cy="200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extLst>
      <p:ext uri="{BB962C8B-B14F-4D97-AF65-F5344CB8AC3E}">
        <p14:creationId xmlns:p14="http://schemas.microsoft.com/office/powerpoint/2010/main" val="637435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r>
              <a:rPr lang="en-US" altLang="en-US" dirty="0"/>
              <a:t>Indian Hospital: Cayman Islands</a:t>
            </a:r>
          </a:p>
        </p:txBody>
      </p:sp>
      <p:pic>
        <p:nvPicPr>
          <p:cNvPr id="3" name="Picture 2" descr="A screen capture of Health City - Cayman Islands website. "/>
          <p:cNvPicPr>
            <a:picLocks noChangeAspect="1"/>
          </p:cNvPicPr>
          <p:nvPr/>
        </p:nvPicPr>
        <p:blipFill>
          <a:blip r:embed="rId3"/>
          <a:stretch>
            <a:fillRect/>
          </a:stretch>
        </p:blipFill>
        <p:spPr>
          <a:xfrm>
            <a:off x="3395663" y="1170747"/>
            <a:ext cx="5400675" cy="5153854"/>
          </a:xfrm>
          <a:prstGeom prst="rect">
            <a:avLst/>
          </a:prstGeom>
        </p:spPr>
      </p:pic>
    </p:spTree>
    <p:extLst>
      <p:ext uri="{BB962C8B-B14F-4D97-AF65-F5344CB8AC3E}">
        <p14:creationId xmlns:p14="http://schemas.microsoft.com/office/powerpoint/2010/main" val="3055924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803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Pareto Principle</a:t>
            </a:r>
          </a:p>
        </p:txBody>
      </p:sp>
      <p:sp>
        <p:nvSpPr>
          <p:cNvPr id="7" name="Rectangle 6"/>
          <p:cNvSpPr/>
          <p:nvPr/>
        </p:nvSpPr>
        <p:spPr>
          <a:xfrm>
            <a:off x="5105400" y="306186"/>
            <a:ext cx="6725653" cy="907941"/>
          </a:xfrm>
          <a:prstGeom prst="rect">
            <a:avLst/>
          </a:prstGeom>
        </p:spPr>
        <p:txBody>
          <a:bodyPr wrap="square">
            <a:noAutofit/>
          </a:bodyPr>
          <a:lstStyle/>
          <a:p>
            <a:pPr algn="r"/>
            <a:r>
              <a:rPr lang="en-US" sz="2400" dirty="0">
                <a:solidFill>
                  <a:schemeClr val="tx2"/>
                </a:solidFill>
                <a:latin typeface="Calibri" panose="020F0502020204030204" pitchFamily="34" charset="0"/>
                <a:cs typeface="Calibri" panose="020F0502020204030204" pitchFamily="34" charset="0"/>
              </a:rPr>
              <a:t>Professor Amit Pazgal</a:t>
            </a:r>
          </a:p>
        </p:txBody>
      </p:sp>
    </p:spTree>
    <p:extLst>
      <p:ext uri="{BB962C8B-B14F-4D97-AF65-F5344CB8AC3E}">
        <p14:creationId xmlns:p14="http://schemas.microsoft.com/office/powerpoint/2010/main" val="1282492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4" name="Freeform 1036" descr="Speech bubble. "/>
          <p:cNvSpPr>
            <a:spLocks/>
          </p:cNvSpPr>
          <p:nvPr/>
        </p:nvSpPr>
        <p:spPr bwMode="auto">
          <a:xfrm>
            <a:off x="2551128" y="4876800"/>
            <a:ext cx="7760855" cy="1235291"/>
          </a:xfrm>
          <a:custGeom>
            <a:avLst/>
            <a:gdLst/>
            <a:ahLst/>
            <a:cxnLst>
              <a:cxn ang="0">
                <a:pos x="4329" y="782"/>
              </a:cxn>
              <a:cxn ang="0">
                <a:pos x="4483" y="761"/>
              </a:cxn>
              <a:cxn ang="0">
                <a:pos x="4588" y="738"/>
              </a:cxn>
              <a:cxn ang="0">
                <a:pos x="4683" y="705"/>
              </a:cxn>
              <a:cxn ang="0">
                <a:pos x="4731" y="673"/>
              </a:cxn>
              <a:cxn ang="0">
                <a:pos x="4749" y="644"/>
              </a:cxn>
              <a:cxn ang="0">
                <a:pos x="4745" y="146"/>
              </a:cxn>
              <a:cxn ang="0">
                <a:pos x="4712" y="113"/>
              </a:cxn>
              <a:cxn ang="0">
                <a:pos x="4650" y="82"/>
              </a:cxn>
              <a:cxn ang="0">
                <a:pos x="4540" y="52"/>
              </a:cxn>
              <a:cxn ang="0">
                <a:pos x="4426" y="31"/>
              </a:cxn>
              <a:cxn ang="0">
                <a:pos x="4188" y="7"/>
              </a:cxn>
              <a:cxn ang="0">
                <a:pos x="716" y="1"/>
              </a:cxn>
              <a:cxn ang="0">
                <a:pos x="388" y="23"/>
              </a:cxn>
              <a:cxn ang="0">
                <a:pos x="240" y="46"/>
              </a:cxn>
              <a:cxn ang="0">
                <a:pos x="140" y="69"/>
              </a:cxn>
              <a:cxn ang="0">
                <a:pos x="53" y="103"/>
              </a:cxn>
              <a:cxn ang="0">
                <a:pos x="12" y="136"/>
              </a:cxn>
              <a:cxn ang="0">
                <a:pos x="0" y="165"/>
              </a:cxn>
              <a:cxn ang="0">
                <a:pos x="10" y="662"/>
              </a:cxn>
              <a:cxn ang="0">
                <a:pos x="41" y="690"/>
              </a:cxn>
              <a:cxn ang="0">
                <a:pos x="119" y="725"/>
              </a:cxn>
              <a:cxn ang="0">
                <a:pos x="237" y="755"/>
              </a:cxn>
              <a:cxn ang="0">
                <a:pos x="355" y="775"/>
              </a:cxn>
              <a:cxn ang="0">
                <a:pos x="638" y="798"/>
              </a:cxn>
              <a:cxn ang="0">
                <a:pos x="395" y="943"/>
              </a:cxn>
              <a:cxn ang="0">
                <a:pos x="3953" y="801"/>
              </a:cxn>
              <a:cxn ang="0">
                <a:pos x="1190" y="786"/>
              </a:cxn>
              <a:cxn ang="0">
                <a:pos x="838" y="785"/>
              </a:cxn>
              <a:cxn ang="0">
                <a:pos x="490" y="774"/>
              </a:cxn>
              <a:cxn ang="0">
                <a:pos x="296" y="750"/>
              </a:cxn>
              <a:cxn ang="0">
                <a:pos x="216" y="735"/>
              </a:cxn>
              <a:cxn ang="0">
                <a:pos x="106" y="703"/>
              </a:cxn>
              <a:cxn ang="0">
                <a:pos x="44" y="682"/>
              </a:cxn>
              <a:cxn ang="0">
                <a:pos x="17" y="659"/>
              </a:cxn>
              <a:cxn ang="0">
                <a:pos x="17" y="644"/>
              </a:cxn>
              <a:cxn ang="0">
                <a:pos x="17" y="160"/>
              </a:cxn>
              <a:cxn ang="0">
                <a:pos x="30" y="139"/>
              </a:cxn>
              <a:cxn ang="0">
                <a:pos x="59" y="118"/>
              </a:cxn>
              <a:cxn ang="0">
                <a:pos x="146" y="84"/>
              </a:cxn>
              <a:cxn ang="0">
                <a:pos x="240" y="54"/>
              </a:cxn>
              <a:cxn ang="0">
                <a:pos x="355" y="43"/>
              </a:cxn>
              <a:cxn ang="0">
                <a:pos x="638" y="19"/>
              </a:cxn>
              <a:cxn ang="0">
                <a:pos x="4112" y="19"/>
              </a:cxn>
              <a:cxn ang="0">
                <a:pos x="4395" y="43"/>
              </a:cxn>
              <a:cxn ang="0">
                <a:pos x="4511" y="54"/>
              </a:cxn>
              <a:cxn ang="0">
                <a:pos x="4604" y="84"/>
              </a:cxn>
              <a:cxn ang="0">
                <a:pos x="4691" y="118"/>
              </a:cxn>
              <a:cxn ang="0">
                <a:pos x="4720" y="139"/>
              </a:cxn>
              <a:cxn ang="0">
                <a:pos x="4734" y="160"/>
              </a:cxn>
              <a:cxn ang="0">
                <a:pos x="4733" y="644"/>
              </a:cxn>
              <a:cxn ang="0">
                <a:pos x="4733" y="659"/>
              </a:cxn>
              <a:cxn ang="0">
                <a:pos x="4706" y="682"/>
              </a:cxn>
              <a:cxn ang="0">
                <a:pos x="4644" y="703"/>
              </a:cxn>
              <a:cxn ang="0">
                <a:pos x="4534" y="735"/>
              </a:cxn>
              <a:cxn ang="0">
                <a:pos x="4454" y="750"/>
              </a:cxn>
              <a:cxn ang="0">
                <a:pos x="4260" y="774"/>
              </a:cxn>
              <a:cxn ang="0">
                <a:pos x="4034" y="800"/>
              </a:cxn>
            </a:cxnLst>
            <a:rect l="0" t="0" r="r" b="b"/>
            <a:pathLst>
              <a:path w="4751" h="959">
                <a:moveTo>
                  <a:pt x="4034" y="800"/>
                </a:moveTo>
                <a:lnTo>
                  <a:pt x="4112" y="798"/>
                </a:lnTo>
                <a:lnTo>
                  <a:pt x="4188" y="794"/>
                </a:lnTo>
                <a:lnTo>
                  <a:pt x="4260" y="789"/>
                </a:lnTo>
                <a:lnTo>
                  <a:pt x="4329" y="782"/>
                </a:lnTo>
                <a:lnTo>
                  <a:pt x="4363" y="778"/>
                </a:lnTo>
                <a:lnTo>
                  <a:pt x="4395" y="775"/>
                </a:lnTo>
                <a:lnTo>
                  <a:pt x="4426" y="770"/>
                </a:lnTo>
                <a:lnTo>
                  <a:pt x="4454" y="766"/>
                </a:lnTo>
                <a:lnTo>
                  <a:pt x="4483" y="761"/>
                </a:lnTo>
                <a:lnTo>
                  <a:pt x="4511" y="756"/>
                </a:lnTo>
                <a:lnTo>
                  <a:pt x="4514" y="755"/>
                </a:lnTo>
                <a:lnTo>
                  <a:pt x="4540" y="750"/>
                </a:lnTo>
                <a:lnTo>
                  <a:pt x="4565" y="744"/>
                </a:lnTo>
                <a:lnTo>
                  <a:pt x="4588" y="738"/>
                </a:lnTo>
                <a:lnTo>
                  <a:pt x="4610" y="732"/>
                </a:lnTo>
                <a:lnTo>
                  <a:pt x="4631" y="725"/>
                </a:lnTo>
                <a:lnTo>
                  <a:pt x="4650" y="718"/>
                </a:lnTo>
                <a:lnTo>
                  <a:pt x="4667" y="712"/>
                </a:lnTo>
                <a:lnTo>
                  <a:pt x="4683" y="705"/>
                </a:lnTo>
                <a:lnTo>
                  <a:pt x="4697" y="697"/>
                </a:lnTo>
                <a:lnTo>
                  <a:pt x="4709" y="690"/>
                </a:lnTo>
                <a:lnTo>
                  <a:pt x="4712" y="688"/>
                </a:lnTo>
                <a:lnTo>
                  <a:pt x="4723" y="680"/>
                </a:lnTo>
                <a:lnTo>
                  <a:pt x="4731" y="673"/>
                </a:lnTo>
                <a:lnTo>
                  <a:pt x="4738" y="665"/>
                </a:lnTo>
                <a:lnTo>
                  <a:pt x="4740" y="662"/>
                </a:lnTo>
                <a:lnTo>
                  <a:pt x="4745" y="655"/>
                </a:lnTo>
                <a:lnTo>
                  <a:pt x="4749" y="647"/>
                </a:lnTo>
                <a:lnTo>
                  <a:pt x="4749" y="644"/>
                </a:lnTo>
                <a:lnTo>
                  <a:pt x="4750" y="636"/>
                </a:lnTo>
                <a:lnTo>
                  <a:pt x="4750" y="165"/>
                </a:lnTo>
                <a:lnTo>
                  <a:pt x="4749" y="157"/>
                </a:lnTo>
                <a:lnTo>
                  <a:pt x="4749" y="154"/>
                </a:lnTo>
                <a:lnTo>
                  <a:pt x="4745" y="146"/>
                </a:lnTo>
                <a:lnTo>
                  <a:pt x="4740" y="138"/>
                </a:lnTo>
                <a:lnTo>
                  <a:pt x="4738" y="136"/>
                </a:lnTo>
                <a:lnTo>
                  <a:pt x="4731" y="128"/>
                </a:lnTo>
                <a:lnTo>
                  <a:pt x="4723" y="120"/>
                </a:lnTo>
                <a:lnTo>
                  <a:pt x="4712" y="113"/>
                </a:lnTo>
                <a:lnTo>
                  <a:pt x="4709" y="111"/>
                </a:lnTo>
                <a:lnTo>
                  <a:pt x="4697" y="103"/>
                </a:lnTo>
                <a:lnTo>
                  <a:pt x="4683" y="96"/>
                </a:lnTo>
                <a:lnTo>
                  <a:pt x="4667" y="89"/>
                </a:lnTo>
                <a:lnTo>
                  <a:pt x="4650" y="82"/>
                </a:lnTo>
                <a:lnTo>
                  <a:pt x="4631" y="76"/>
                </a:lnTo>
                <a:lnTo>
                  <a:pt x="4610" y="69"/>
                </a:lnTo>
                <a:lnTo>
                  <a:pt x="4588" y="63"/>
                </a:lnTo>
                <a:lnTo>
                  <a:pt x="4565" y="58"/>
                </a:lnTo>
                <a:lnTo>
                  <a:pt x="4540" y="52"/>
                </a:lnTo>
                <a:lnTo>
                  <a:pt x="4514" y="47"/>
                </a:lnTo>
                <a:lnTo>
                  <a:pt x="4511" y="46"/>
                </a:lnTo>
                <a:lnTo>
                  <a:pt x="4483" y="41"/>
                </a:lnTo>
                <a:lnTo>
                  <a:pt x="4454" y="36"/>
                </a:lnTo>
                <a:lnTo>
                  <a:pt x="4426" y="31"/>
                </a:lnTo>
                <a:lnTo>
                  <a:pt x="4395" y="27"/>
                </a:lnTo>
                <a:lnTo>
                  <a:pt x="4363" y="23"/>
                </a:lnTo>
                <a:lnTo>
                  <a:pt x="4329" y="19"/>
                </a:lnTo>
                <a:lnTo>
                  <a:pt x="4260" y="12"/>
                </a:lnTo>
                <a:lnTo>
                  <a:pt x="4188" y="7"/>
                </a:lnTo>
                <a:lnTo>
                  <a:pt x="4112" y="3"/>
                </a:lnTo>
                <a:lnTo>
                  <a:pt x="4034" y="1"/>
                </a:lnTo>
                <a:lnTo>
                  <a:pt x="3953" y="0"/>
                </a:lnTo>
                <a:lnTo>
                  <a:pt x="797" y="0"/>
                </a:lnTo>
                <a:lnTo>
                  <a:pt x="716" y="1"/>
                </a:lnTo>
                <a:lnTo>
                  <a:pt x="638" y="3"/>
                </a:lnTo>
                <a:lnTo>
                  <a:pt x="562" y="7"/>
                </a:lnTo>
                <a:lnTo>
                  <a:pt x="490" y="12"/>
                </a:lnTo>
                <a:lnTo>
                  <a:pt x="421" y="19"/>
                </a:lnTo>
                <a:lnTo>
                  <a:pt x="388" y="23"/>
                </a:lnTo>
                <a:lnTo>
                  <a:pt x="355" y="27"/>
                </a:lnTo>
                <a:lnTo>
                  <a:pt x="324" y="31"/>
                </a:lnTo>
                <a:lnTo>
                  <a:pt x="296" y="36"/>
                </a:lnTo>
                <a:lnTo>
                  <a:pt x="267" y="41"/>
                </a:lnTo>
                <a:lnTo>
                  <a:pt x="240" y="46"/>
                </a:lnTo>
                <a:lnTo>
                  <a:pt x="237" y="47"/>
                </a:lnTo>
                <a:lnTo>
                  <a:pt x="210" y="52"/>
                </a:lnTo>
                <a:lnTo>
                  <a:pt x="186" y="58"/>
                </a:lnTo>
                <a:lnTo>
                  <a:pt x="162" y="63"/>
                </a:lnTo>
                <a:lnTo>
                  <a:pt x="140" y="69"/>
                </a:lnTo>
                <a:lnTo>
                  <a:pt x="119" y="76"/>
                </a:lnTo>
                <a:lnTo>
                  <a:pt x="100" y="82"/>
                </a:lnTo>
                <a:lnTo>
                  <a:pt x="83" y="89"/>
                </a:lnTo>
                <a:lnTo>
                  <a:pt x="67" y="96"/>
                </a:lnTo>
                <a:lnTo>
                  <a:pt x="53" y="103"/>
                </a:lnTo>
                <a:lnTo>
                  <a:pt x="41" y="111"/>
                </a:lnTo>
                <a:lnTo>
                  <a:pt x="38" y="113"/>
                </a:lnTo>
                <a:lnTo>
                  <a:pt x="27" y="120"/>
                </a:lnTo>
                <a:lnTo>
                  <a:pt x="19" y="128"/>
                </a:lnTo>
                <a:lnTo>
                  <a:pt x="12" y="136"/>
                </a:lnTo>
                <a:lnTo>
                  <a:pt x="10" y="138"/>
                </a:lnTo>
                <a:lnTo>
                  <a:pt x="5" y="146"/>
                </a:lnTo>
                <a:lnTo>
                  <a:pt x="2" y="154"/>
                </a:lnTo>
                <a:lnTo>
                  <a:pt x="1" y="157"/>
                </a:lnTo>
                <a:lnTo>
                  <a:pt x="0" y="165"/>
                </a:lnTo>
                <a:lnTo>
                  <a:pt x="0" y="636"/>
                </a:lnTo>
                <a:lnTo>
                  <a:pt x="1" y="644"/>
                </a:lnTo>
                <a:lnTo>
                  <a:pt x="2" y="647"/>
                </a:lnTo>
                <a:lnTo>
                  <a:pt x="5" y="655"/>
                </a:lnTo>
                <a:lnTo>
                  <a:pt x="10" y="662"/>
                </a:lnTo>
                <a:lnTo>
                  <a:pt x="12" y="665"/>
                </a:lnTo>
                <a:lnTo>
                  <a:pt x="19" y="673"/>
                </a:lnTo>
                <a:lnTo>
                  <a:pt x="27" y="680"/>
                </a:lnTo>
                <a:lnTo>
                  <a:pt x="38" y="688"/>
                </a:lnTo>
                <a:lnTo>
                  <a:pt x="41" y="690"/>
                </a:lnTo>
                <a:lnTo>
                  <a:pt x="53" y="697"/>
                </a:lnTo>
                <a:lnTo>
                  <a:pt x="67" y="705"/>
                </a:lnTo>
                <a:lnTo>
                  <a:pt x="83" y="712"/>
                </a:lnTo>
                <a:lnTo>
                  <a:pt x="100" y="718"/>
                </a:lnTo>
                <a:lnTo>
                  <a:pt x="119" y="725"/>
                </a:lnTo>
                <a:lnTo>
                  <a:pt x="140" y="732"/>
                </a:lnTo>
                <a:lnTo>
                  <a:pt x="162" y="738"/>
                </a:lnTo>
                <a:lnTo>
                  <a:pt x="186" y="744"/>
                </a:lnTo>
                <a:lnTo>
                  <a:pt x="210" y="750"/>
                </a:lnTo>
                <a:lnTo>
                  <a:pt x="237" y="755"/>
                </a:lnTo>
                <a:lnTo>
                  <a:pt x="240" y="756"/>
                </a:lnTo>
                <a:lnTo>
                  <a:pt x="267" y="761"/>
                </a:lnTo>
                <a:lnTo>
                  <a:pt x="296" y="766"/>
                </a:lnTo>
                <a:lnTo>
                  <a:pt x="324" y="770"/>
                </a:lnTo>
                <a:lnTo>
                  <a:pt x="355" y="775"/>
                </a:lnTo>
                <a:lnTo>
                  <a:pt x="388" y="778"/>
                </a:lnTo>
                <a:lnTo>
                  <a:pt x="421" y="782"/>
                </a:lnTo>
                <a:lnTo>
                  <a:pt x="490" y="789"/>
                </a:lnTo>
                <a:lnTo>
                  <a:pt x="562" y="794"/>
                </a:lnTo>
                <a:lnTo>
                  <a:pt x="638" y="798"/>
                </a:lnTo>
                <a:lnTo>
                  <a:pt x="716" y="800"/>
                </a:lnTo>
                <a:lnTo>
                  <a:pt x="797" y="801"/>
                </a:lnTo>
                <a:lnTo>
                  <a:pt x="797" y="793"/>
                </a:lnTo>
                <a:lnTo>
                  <a:pt x="794" y="786"/>
                </a:lnTo>
                <a:lnTo>
                  <a:pt x="395" y="943"/>
                </a:lnTo>
                <a:lnTo>
                  <a:pt x="400" y="958"/>
                </a:lnTo>
                <a:lnTo>
                  <a:pt x="1193" y="801"/>
                </a:lnTo>
                <a:lnTo>
                  <a:pt x="1191" y="793"/>
                </a:lnTo>
                <a:lnTo>
                  <a:pt x="1191" y="801"/>
                </a:lnTo>
                <a:lnTo>
                  <a:pt x="3953" y="801"/>
                </a:lnTo>
                <a:lnTo>
                  <a:pt x="4034" y="800"/>
                </a:lnTo>
                <a:lnTo>
                  <a:pt x="3953" y="785"/>
                </a:lnTo>
                <a:lnTo>
                  <a:pt x="1191" y="785"/>
                </a:lnTo>
                <a:lnTo>
                  <a:pt x="1192" y="785"/>
                </a:lnTo>
                <a:lnTo>
                  <a:pt x="1190" y="786"/>
                </a:lnTo>
                <a:lnTo>
                  <a:pt x="397" y="943"/>
                </a:lnTo>
                <a:lnTo>
                  <a:pt x="398" y="950"/>
                </a:lnTo>
                <a:lnTo>
                  <a:pt x="401" y="958"/>
                </a:lnTo>
                <a:lnTo>
                  <a:pt x="800" y="801"/>
                </a:lnTo>
                <a:lnTo>
                  <a:pt x="838" y="785"/>
                </a:lnTo>
                <a:lnTo>
                  <a:pt x="797" y="785"/>
                </a:lnTo>
                <a:lnTo>
                  <a:pt x="716" y="784"/>
                </a:lnTo>
                <a:lnTo>
                  <a:pt x="638" y="782"/>
                </a:lnTo>
                <a:lnTo>
                  <a:pt x="562" y="778"/>
                </a:lnTo>
                <a:lnTo>
                  <a:pt x="490" y="774"/>
                </a:lnTo>
                <a:lnTo>
                  <a:pt x="421" y="767"/>
                </a:lnTo>
                <a:lnTo>
                  <a:pt x="388" y="763"/>
                </a:lnTo>
                <a:lnTo>
                  <a:pt x="355" y="759"/>
                </a:lnTo>
                <a:lnTo>
                  <a:pt x="324" y="754"/>
                </a:lnTo>
                <a:lnTo>
                  <a:pt x="296" y="750"/>
                </a:lnTo>
                <a:lnTo>
                  <a:pt x="267" y="745"/>
                </a:lnTo>
                <a:lnTo>
                  <a:pt x="240" y="740"/>
                </a:lnTo>
                <a:lnTo>
                  <a:pt x="240" y="748"/>
                </a:lnTo>
                <a:lnTo>
                  <a:pt x="243" y="740"/>
                </a:lnTo>
                <a:lnTo>
                  <a:pt x="216" y="735"/>
                </a:lnTo>
                <a:lnTo>
                  <a:pt x="192" y="729"/>
                </a:lnTo>
                <a:lnTo>
                  <a:pt x="168" y="723"/>
                </a:lnTo>
                <a:lnTo>
                  <a:pt x="146" y="717"/>
                </a:lnTo>
                <a:lnTo>
                  <a:pt x="125" y="710"/>
                </a:lnTo>
                <a:lnTo>
                  <a:pt x="106" y="703"/>
                </a:lnTo>
                <a:lnTo>
                  <a:pt x="89" y="697"/>
                </a:lnTo>
                <a:lnTo>
                  <a:pt x="73" y="690"/>
                </a:lnTo>
                <a:lnTo>
                  <a:pt x="59" y="682"/>
                </a:lnTo>
                <a:lnTo>
                  <a:pt x="47" y="675"/>
                </a:lnTo>
                <a:lnTo>
                  <a:pt x="44" y="682"/>
                </a:lnTo>
                <a:lnTo>
                  <a:pt x="49" y="677"/>
                </a:lnTo>
                <a:lnTo>
                  <a:pt x="38" y="669"/>
                </a:lnTo>
                <a:lnTo>
                  <a:pt x="30" y="662"/>
                </a:lnTo>
                <a:lnTo>
                  <a:pt x="23" y="655"/>
                </a:lnTo>
                <a:lnTo>
                  <a:pt x="17" y="659"/>
                </a:lnTo>
                <a:lnTo>
                  <a:pt x="25" y="657"/>
                </a:lnTo>
                <a:lnTo>
                  <a:pt x="20" y="649"/>
                </a:lnTo>
                <a:lnTo>
                  <a:pt x="17" y="641"/>
                </a:lnTo>
                <a:lnTo>
                  <a:pt x="9" y="644"/>
                </a:lnTo>
                <a:lnTo>
                  <a:pt x="17" y="644"/>
                </a:lnTo>
                <a:lnTo>
                  <a:pt x="16" y="636"/>
                </a:lnTo>
                <a:lnTo>
                  <a:pt x="16" y="165"/>
                </a:lnTo>
                <a:lnTo>
                  <a:pt x="17" y="157"/>
                </a:lnTo>
                <a:lnTo>
                  <a:pt x="9" y="157"/>
                </a:lnTo>
                <a:lnTo>
                  <a:pt x="17" y="160"/>
                </a:lnTo>
                <a:lnTo>
                  <a:pt x="20" y="152"/>
                </a:lnTo>
                <a:lnTo>
                  <a:pt x="25" y="144"/>
                </a:lnTo>
                <a:lnTo>
                  <a:pt x="17" y="141"/>
                </a:lnTo>
                <a:lnTo>
                  <a:pt x="23" y="147"/>
                </a:lnTo>
                <a:lnTo>
                  <a:pt x="30" y="139"/>
                </a:lnTo>
                <a:lnTo>
                  <a:pt x="38" y="131"/>
                </a:lnTo>
                <a:lnTo>
                  <a:pt x="49" y="124"/>
                </a:lnTo>
                <a:lnTo>
                  <a:pt x="44" y="118"/>
                </a:lnTo>
                <a:lnTo>
                  <a:pt x="47" y="126"/>
                </a:lnTo>
                <a:lnTo>
                  <a:pt x="59" y="118"/>
                </a:lnTo>
                <a:lnTo>
                  <a:pt x="73" y="111"/>
                </a:lnTo>
                <a:lnTo>
                  <a:pt x="89" y="104"/>
                </a:lnTo>
                <a:lnTo>
                  <a:pt x="106" y="97"/>
                </a:lnTo>
                <a:lnTo>
                  <a:pt x="125" y="91"/>
                </a:lnTo>
                <a:lnTo>
                  <a:pt x="146" y="84"/>
                </a:lnTo>
                <a:lnTo>
                  <a:pt x="168" y="78"/>
                </a:lnTo>
                <a:lnTo>
                  <a:pt x="192" y="72"/>
                </a:lnTo>
                <a:lnTo>
                  <a:pt x="216" y="66"/>
                </a:lnTo>
                <a:lnTo>
                  <a:pt x="243" y="61"/>
                </a:lnTo>
                <a:lnTo>
                  <a:pt x="240" y="54"/>
                </a:lnTo>
                <a:lnTo>
                  <a:pt x="240" y="61"/>
                </a:lnTo>
                <a:lnTo>
                  <a:pt x="267" y="57"/>
                </a:lnTo>
                <a:lnTo>
                  <a:pt x="296" y="52"/>
                </a:lnTo>
                <a:lnTo>
                  <a:pt x="324" y="47"/>
                </a:lnTo>
                <a:lnTo>
                  <a:pt x="355" y="43"/>
                </a:lnTo>
                <a:lnTo>
                  <a:pt x="388" y="39"/>
                </a:lnTo>
                <a:lnTo>
                  <a:pt x="421" y="35"/>
                </a:lnTo>
                <a:lnTo>
                  <a:pt x="490" y="28"/>
                </a:lnTo>
                <a:lnTo>
                  <a:pt x="562" y="23"/>
                </a:lnTo>
                <a:lnTo>
                  <a:pt x="638" y="19"/>
                </a:lnTo>
                <a:lnTo>
                  <a:pt x="716" y="17"/>
                </a:lnTo>
                <a:lnTo>
                  <a:pt x="797" y="16"/>
                </a:lnTo>
                <a:lnTo>
                  <a:pt x="3953" y="16"/>
                </a:lnTo>
                <a:lnTo>
                  <a:pt x="4034" y="17"/>
                </a:lnTo>
                <a:lnTo>
                  <a:pt x="4112" y="19"/>
                </a:lnTo>
                <a:lnTo>
                  <a:pt x="4188" y="23"/>
                </a:lnTo>
                <a:lnTo>
                  <a:pt x="4260" y="28"/>
                </a:lnTo>
                <a:lnTo>
                  <a:pt x="4329" y="35"/>
                </a:lnTo>
                <a:lnTo>
                  <a:pt x="4363" y="39"/>
                </a:lnTo>
                <a:lnTo>
                  <a:pt x="4395" y="43"/>
                </a:lnTo>
                <a:lnTo>
                  <a:pt x="4426" y="47"/>
                </a:lnTo>
                <a:lnTo>
                  <a:pt x="4454" y="52"/>
                </a:lnTo>
                <a:lnTo>
                  <a:pt x="4483" y="57"/>
                </a:lnTo>
                <a:lnTo>
                  <a:pt x="4511" y="61"/>
                </a:lnTo>
                <a:lnTo>
                  <a:pt x="4511" y="54"/>
                </a:lnTo>
                <a:lnTo>
                  <a:pt x="4508" y="61"/>
                </a:lnTo>
                <a:lnTo>
                  <a:pt x="4534" y="66"/>
                </a:lnTo>
                <a:lnTo>
                  <a:pt x="4559" y="72"/>
                </a:lnTo>
                <a:lnTo>
                  <a:pt x="4582" y="78"/>
                </a:lnTo>
                <a:lnTo>
                  <a:pt x="4604" y="84"/>
                </a:lnTo>
                <a:lnTo>
                  <a:pt x="4625" y="91"/>
                </a:lnTo>
                <a:lnTo>
                  <a:pt x="4644" y="97"/>
                </a:lnTo>
                <a:lnTo>
                  <a:pt x="4661" y="104"/>
                </a:lnTo>
                <a:lnTo>
                  <a:pt x="4677" y="111"/>
                </a:lnTo>
                <a:lnTo>
                  <a:pt x="4691" y="118"/>
                </a:lnTo>
                <a:lnTo>
                  <a:pt x="4703" y="126"/>
                </a:lnTo>
                <a:lnTo>
                  <a:pt x="4706" y="118"/>
                </a:lnTo>
                <a:lnTo>
                  <a:pt x="4701" y="124"/>
                </a:lnTo>
                <a:lnTo>
                  <a:pt x="4712" y="131"/>
                </a:lnTo>
                <a:lnTo>
                  <a:pt x="4720" y="139"/>
                </a:lnTo>
                <a:lnTo>
                  <a:pt x="4727" y="147"/>
                </a:lnTo>
                <a:lnTo>
                  <a:pt x="4733" y="141"/>
                </a:lnTo>
                <a:lnTo>
                  <a:pt x="4725" y="144"/>
                </a:lnTo>
                <a:lnTo>
                  <a:pt x="4730" y="152"/>
                </a:lnTo>
                <a:lnTo>
                  <a:pt x="4734" y="160"/>
                </a:lnTo>
                <a:lnTo>
                  <a:pt x="4741" y="157"/>
                </a:lnTo>
                <a:lnTo>
                  <a:pt x="4733" y="157"/>
                </a:lnTo>
                <a:lnTo>
                  <a:pt x="4734" y="165"/>
                </a:lnTo>
                <a:lnTo>
                  <a:pt x="4734" y="636"/>
                </a:lnTo>
                <a:lnTo>
                  <a:pt x="4733" y="644"/>
                </a:lnTo>
                <a:lnTo>
                  <a:pt x="4741" y="644"/>
                </a:lnTo>
                <a:lnTo>
                  <a:pt x="4734" y="641"/>
                </a:lnTo>
                <a:lnTo>
                  <a:pt x="4730" y="649"/>
                </a:lnTo>
                <a:lnTo>
                  <a:pt x="4725" y="657"/>
                </a:lnTo>
                <a:lnTo>
                  <a:pt x="4733" y="659"/>
                </a:lnTo>
                <a:lnTo>
                  <a:pt x="4727" y="655"/>
                </a:lnTo>
                <a:lnTo>
                  <a:pt x="4720" y="662"/>
                </a:lnTo>
                <a:lnTo>
                  <a:pt x="4712" y="669"/>
                </a:lnTo>
                <a:lnTo>
                  <a:pt x="4701" y="677"/>
                </a:lnTo>
                <a:lnTo>
                  <a:pt x="4706" y="682"/>
                </a:lnTo>
                <a:lnTo>
                  <a:pt x="4703" y="675"/>
                </a:lnTo>
                <a:lnTo>
                  <a:pt x="4691" y="682"/>
                </a:lnTo>
                <a:lnTo>
                  <a:pt x="4677" y="690"/>
                </a:lnTo>
                <a:lnTo>
                  <a:pt x="4661" y="697"/>
                </a:lnTo>
                <a:lnTo>
                  <a:pt x="4644" y="703"/>
                </a:lnTo>
                <a:lnTo>
                  <a:pt x="4625" y="710"/>
                </a:lnTo>
                <a:lnTo>
                  <a:pt x="4604" y="717"/>
                </a:lnTo>
                <a:lnTo>
                  <a:pt x="4582" y="723"/>
                </a:lnTo>
                <a:lnTo>
                  <a:pt x="4559" y="729"/>
                </a:lnTo>
                <a:lnTo>
                  <a:pt x="4534" y="735"/>
                </a:lnTo>
                <a:lnTo>
                  <a:pt x="4508" y="740"/>
                </a:lnTo>
                <a:lnTo>
                  <a:pt x="4511" y="748"/>
                </a:lnTo>
                <a:lnTo>
                  <a:pt x="4511" y="740"/>
                </a:lnTo>
                <a:lnTo>
                  <a:pt x="4483" y="745"/>
                </a:lnTo>
                <a:lnTo>
                  <a:pt x="4454" y="750"/>
                </a:lnTo>
                <a:lnTo>
                  <a:pt x="4426" y="754"/>
                </a:lnTo>
                <a:lnTo>
                  <a:pt x="4395" y="759"/>
                </a:lnTo>
                <a:lnTo>
                  <a:pt x="4363" y="763"/>
                </a:lnTo>
                <a:lnTo>
                  <a:pt x="4329" y="767"/>
                </a:lnTo>
                <a:lnTo>
                  <a:pt x="4260" y="774"/>
                </a:lnTo>
                <a:lnTo>
                  <a:pt x="4188" y="778"/>
                </a:lnTo>
                <a:lnTo>
                  <a:pt x="4112" y="782"/>
                </a:lnTo>
                <a:lnTo>
                  <a:pt x="4034" y="784"/>
                </a:lnTo>
                <a:lnTo>
                  <a:pt x="3953" y="785"/>
                </a:lnTo>
                <a:lnTo>
                  <a:pt x="4034" y="800"/>
                </a:lnTo>
              </a:path>
            </a:pathLst>
          </a:custGeom>
          <a:solidFill>
            <a:srgbClr val="B22A92"/>
          </a:solidFill>
          <a:ln w="38100" cap="rnd" cmpd="sng">
            <a:solidFill>
              <a:schemeClr val="tx2"/>
            </a:solidFill>
            <a:prstDash val="solid"/>
            <a:round/>
            <a:headEnd type="none" w="med" len="med"/>
            <a:tailEnd type="none" w="med" len="med"/>
          </a:ln>
          <a:effectLst/>
        </p:spPr>
        <p:txBody>
          <a:bodyPr anchor="ctr">
            <a:noAutofit/>
          </a:bodyPr>
          <a:lstStyle/>
          <a:p>
            <a:pPr algn="ctr" eaLnBrk="0" hangingPunct="0"/>
            <a:r>
              <a:rPr lang="en-US" sz="3200" b="1" dirty="0">
                <a:solidFill>
                  <a:schemeClr val="tx2"/>
                </a:solidFill>
                <a:latin typeface="Calibri" panose="020F0502020204030204" pitchFamily="34" charset="0"/>
                <a:cs typeface="Calibri" panose="020F0502020204030204" pitchFamily="34" charset="0"/>
              </a:rPr>
              <a:t>How do we identify the vital few?</a:t>
            </a:r>
          </a:p>
        </p:txBody>
      </p:sp>
      <p:pic>
        <p:nvPicPr>
          <p:cNvPr id="2" name="Picture 1" descr="Vilfredo Pareto - introduced the concept of Pareto efficiency. "/>
          <p:cNvPicPr>
            <a:picLocks noChangeAspect="1"/>
          </p:cNvPicPr>
          <p:nvPr/>
        </p:nvPicPr>
        <p:blipFill>
          <a:blip r:embed="rId2"/>
          <a:stretch>
            <a:fillRect/>
          </a:stretch>
        </p:blipFill>
        <p:spPr>
          <a:xfrm>
            <a:off x="10767494" y="1143000"/>
            <a:ext cx="1119706" cy="1567588"/>
          </a:xfrm>
          <a:prstGeom prst="rect">
            <a:avLst/>
          </a:prstGeom>
        </p:spPr>
      </p:pic>
      <p:pic>
        <p:nvPicPr>
          <p:cNvPr id="3" name="Picture 2" descr="Joseph Juran - brought the Pareto principle to Operations. "/>
          <p:cNvPicPr>
            <a:picLocks noChangeAspect="1"/>
          </p:cNvPicPr>
          <p:nvPr/>
        </p:nvPicPr>
        <p:blipFill>
          <a:blip r:embed="rId3"/>
          <a:stretch>
            <a:fillRect/>
          </a:stretch>
        </p:blipFill>
        <p:spPr>
          <a:xfrm>
            <a:off x="10767494" y="2798734"/>
            <a:ext cx="1119706" cy="1468466"/>
          </a:xfrm>
          <a:prstGeom prst="rect">
            <a:avLst/>
          </a:prstGeom>
        </p:spPr>
      </p:pic>
      <p:sp>
        <p:nvSpPr>
          <p:cNvPr id="6" name="Title 5"/>
          <p:cNvSpPr>
            <a:spLocks noGrp="1"/>
          </p:cNvSpPr>
          <p:nvPr>
            <p:ph type="title"/>
          </p:nvPr>
        </p:nvSpPr>
        <p:spPr>
          <a:xfrm>
            <a:off x="304800" y="152400"/>
            <a:ext cx="11582400" cy="838200"/>
          </a:xfrm>
        </p:spPr>
        <p:txBody>
          <a:bodyPr>
            <a:noAutofit/>
          </a:bodyPr>
          <a:lstStyle/>
          <a:p>
            <a:r>
              <a:rPr lang="en-US" dirty="0">
                <a:latin typeface="Calibri" panose="020F0502020204030204" pitchFamily="34" charset="0"/>
                <a:cs typeface="Calibri" panose="020F0502020204030204" pitchFamily="34" charset="0"/>
              </a:rPr>
              <a:t>Pareto Phenomenon</a:t>
            </a:r>
            <a:endParaRPr lang="en-US" dirty="0"/>
          </a:p>
        </p:txBody>
      </p:sp>
      <p:sp>
        <p:nvSpPr>
          <p:cNvPr id="7" name="Content Placeholder 6"/>
          <p:cNvSpPr>
            <a:spLocks noGrp="1"/>
          </p:cNvSpPr>
          <p:nvPr>
            <p:ph sz="quarter" idx="10"/>
          </p:nvPr>
        </p:nvSpPr>
        <p:spPr>
          <a:xfrm>
            <a:off x="304800" y="1143000"/>
            <a:ext cx="10287000" cy="3444833"/>
          </a:xfrm>
        </p:spPr>
        <p:txBody>
          <a:bodyPr>
            <a:noAutofit/>
          </a:bodyPr>
          <a:lstStyle/>
          <a:p>
            <a:pPr eaLnBrk="0" hangingPunct="0"/>
            <a:r>
              <a:rPr lang="en-US" dirty="0"/>
              <a:t>A few factors account for a high percentage of the occurrence of some event(s).</a:t>
            </a:r>
          </a:p>
          <a:p>
            <a:pPr eaLnBrk="0" hangingPunct="0"/>
            <a:r>
              <a:rPr lang="en-US" dirty="0"/>
              <a:t>80/20 rule</a:t>
            </a:r>
          </a:p>
          <a:p>
            <a:pPr lvl="1" eaLnBrk="0" hangingPunct="0"/>
            <a:r>
              <a:rPr lang="en-US" sz="3200" dirty="0"/>
              <a:t>80% of problems are caused by 20% of the activities.</a:t>
            </a:r>
          </a:p>
          <a:p>
            <a:pPr lvl="1" eaLnBrk="0" hangingPunct="0"/>
            <a:r>
              <a:rPr lang="en-US" sz="3200" dirty="0"/>
              <a:t>80% of revenue comes from 20% of customers (generated by 20% of workers).</a:t>
            </a:r>
          </a:p>
        </p:txBody>
      </p:sp>
    </p:spTree>
    <p:extLst>
      <p:ext uri="{BB962C8B-B14F-4D97-AF65-F5344CB8AC3E}">
        <p14:creationId xmlns:p14="http://schemas.microsoft.com/office/powerpoint/2010/main" val="243888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capture of &quot;The New England Journal of Medicine&quot; regarding Characteristics of Malpractice claims related to Physicians. "/>
          <p:cNvPicPr>
            <a:picLocks noChangeAspect="1"/>
          </p:cNvPicPr>
          <p:nvPr/>
        </p:nvPicPr>
        <p:blipFill>
          <a:blip r:embed="rId2"/>
          <a:stretch>
            <a:fillRect/>
          </a:stretch>
        </p:blipFill>
        <p:spPr>
          <a:xfrm>
            <a:off x="381000" y="685800"/>
            <a:ext cx="6076950" cy="2809875"/>
          </a:xfrm>
          <a:prstGeom prst="rect">
            <a:avLst/>
          </a:prstGeom>
        </p:spPr>
      </p:pic>
      <p:pic>
        <p:nvPicPr>
          <p:cNvPr id="2050" name="Picture 2" descr="Less than one percent of doctors accounted for 32 percent of malpractice payouts between 2005 and 201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4506" y="685800"/>
            <a:ext cx="4982693" cy="2809875"/>
          </a:xfrm>
          <a:prstGeom prst="rect">
            <a:avLst/>
          </a:prstGeom>
          <a:extLst>
            <a:ext uri="{909E8E84-426E-40DD-AFC4-6F175D3DCCD1}">
              <a14:hiddenFill xmlns:a14="http://schemas.microsoft.com/office/drawing/2010/main">
                <a:solidFill>
                  <a:srgbClr val="FFFFFF"/>
                </a:solidFill>
              </a14:hiddenFill>
            </a:ext>
          </a:extLst>
        </p:spPr>
      </p:pic>
      <p:sp>
        <p:nvSpPr>
          <p:cNvPr id="2" name="Rectangle 1"/>
          <p:cNvSpPr/>
          <p:nvPr/>
        </p:nvSpPr>
        <p:spPr>
          <a:xfrm>
            <a:off x="381000" y="3962400"/>
            <a:ext cx="6076950" cy="2362200"/>
          </a:xfrm>
          <a:prstGeom prst="rect">
            <a:avLst/>
          </a:prstGeom>
          <a:solidFill>
            <a:schemeClr val="bg1"/>
          </a:solidFill>
        </p:spPr>
        <p:txBody>
          <a:bodyPr wrap="square">
            <a:noAutofit/>
          </a:bodyPr>
          <a:lstStyle/>
          <a:p>
            <a:pPr>
              <a:spcBef>
                <a:spcPts val="600"/>
              </a:spcBef>
            </a:pPr>
            <a:r>
              <a:rPr lang="en-US" sz="2800" dirty="0">
                <a:solidFill>
                  <a:schemeClr val="tx2"/>
                </a:solidFill>
                <a:latin typeface="Calibri" panose="020F0502020204030204" pitchFamily="34" charset="0"/>
                <a:cs typeface="Calibri" panose="020F0502020204030204" pitchFamily="34" charset="0"/>
              </a:rPr>
              <a:t>A profile of the physician most likely to lose malpractice lawsuits—he is male, more than 35 years old, in internal medicine or general surgery and, most importantly, this isn’t his first lawsuit.</a:t>
            </a:r>
          </a:p>
        </p:txBody>
      </p:sp>
    </p:spTree>
    <p:extLst>
      <p:ext uri="{BB962C8B-B14F-4D97-AF65-F5344CB8AC3E}">
        <p14:creationId xmlns:p14="http://schemas.microsoft.com/office/powerpoint/2010/main" val="180257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rrowheads="1"/>
          </p:cNvSpPr>
          <p:nvPr>
            <p:ph type="title"/>
          </p:nvPr>
        </p:nvSpPr>
        <p:spPr/>
        <p:txBody>
          <a:bodyPr/>
          <a:lstStyle/>
          <a:p>
            <a:r>
              <a:rPr lang="en-US" dirty="0"/>
              <a:t>True for Customers as Well (80/20 Rule)</a:t>
            </a:r>
          </a:p>
        </p:txBody>
      </p:sp>
      <p:grpSp>
        <p:nvGrpSpPr>
          <p:cNvPr id="2" name="Group 1" descr="U.S. domestic beer consumption: High-end brands (9%) accounts for 75% of Sales, Medium brands (12%) for 22%, Low-end (10%) for 3%, and No Profit brands (69%) for 0.">
            <a:extLst>
              <a:ext uri="{FF2B5EF4-FFF2-40B4-BE49-F238E27FC236}">
                <a16:creationId xmlns:a16="http://schemas.microsoft.com/office/drawing/2014/main" id="{A63E1AC0-E7AE-48D6-82F8-85B661197605}"/>
              </a:ext>
            </a:extLst>
          </p:cNvPr>
          <p:cNvGrpSpPr/>
          <p:nvPr/>
        </p:nvGrpSpPr>
        <p:grpSpPr>
          <a:xfrm>
            <a:off x="1897856" y="1752600"/>
            <a:ext cx="8312944" cy="4419600"/>
            <a:chOff x="1897856" y="1752600"/>
            <a:chExt cx="8312944" cy="4419600"/>
          </a:xfrm>
        </p:grpSpPr>
        <p:sp>
          <p:nvSpPr>
            <p:cNvPr id="23" name="AutoShape 3"/>
            <p:cNvSpPr>
              <a:spLocks noChangeArrowheads="1"/>
            </p:cNvSpPr>
            <p:nvPr/>
          </p:nvSpPr>
          <p:spPr bwMode="auto">
            <a:xfrm>
              <a:off x="3352800" y="2438400"/>
              <a:ext cx="6324600" cy="3581400"/>
            </a:xfrm>
            <a:prstGeom prst="triangle">
              <a:avLst>
                <a:gd name="adj" fmla="val 50000"/>
              </a:avLst>
            </a:prstGeom>
            <a:solidFill>
              <a:schemeClr val="bg1">
                <a:lumMod val="95000"/>
              </a:schemeClr>
            </a:solidFill>
            <a:ln w="9525">
              <a:solidFill>
                <a:schemeClr val="tx1"/>
              </a:solidFill>
              <a:miter lim="800000"/>
              <a:headEnd/>
              <a:tailEnd/>
            </a:ln>
          </p:spPr>
          <p:txBody>
            <a:bodyPr wrap="none" anchor="ctr">
              <a:noAutofit/>
            </a:bodyPr>
            <a:lstStyle/>
            <a:p>
              <a:endParaRPr lang="en-US" dirty="0">
                <a:solidFill>
                  <a:srgbClr val="4F81BD"/>
                </a:solidFill>
                <a:latin typeface="Calibri" panose="020F0502020204030204" pitchFamily="34" charset="0"/>
                <a:cs typeface="Calibri" panose="020F0502020204030204" pitchFamily="34" charset="0"/>
              </a:endParaRPr>
            </a:p>
          </p:txBody>
        </p:sp>
        <p:sp>
          <p:nvSpPr>
            <p:cNvPr id="24" name="Line 4"/>
            <p:cNvSpPr>
              <a:spLocks noChangeShapeType="1"/>
            </p:cNvSpPr>
            <p:nvPr/>
          </p:nvSpPr>
          <p:spPr bwMode="auto">
            <a:xfrm>
              <a:off x="3276600" y="4343400"/>
              <a:ext cx="6553200" cy="0"/>
            </a:xfrm>
            <a:prstGeom prst="line">
              <a:avLst/>
            </a:prstGeom>
            <a:noFill/>
            <a:ln w="12700">
              <a:solidFill>
                <a:schemeClr val="tx1"/>
              </a:solidFill>
              <a:round/>
              <a:headEnd/>
              <a:tailEnd/>
            </a:ln>
          </p:spPr>
          <p:txBody>
            <a:bodyPr wrap="none" anchor="ctr">
              <a:noAutofit/>
            </a:bodyPr>
            <a:lstStyle/>
            <a:p>
              <a:endParaRPr lang="en-US" dirty="0">
                <a:latin typeface="Calibri" panose="020F0502020204030204" pitchFamily="34" charset="0"/>
                <a:cs typeface="Calibri" panose="020F0502020204030204" pitchFamily="34" charset="0"/>
              </a:endParaRPr>
            </a:p>
          </p:txBody>
        </p:sp>
        <p:sp>
          <p:nvSpPr>
            <p:cNvPr id="25" name="Line 5"/>
            <p:cNvSpPr>
              <a:spLocks noChangeShapeType="1"/>
            </p:cNvSpPr>
            <p:nvPr/>
          </p:nvSpPr>
          <p:spPr bwMode="auto">
            <a:xfrm>
              <a:off x="3276600" y="5257800"/>
              <a:ext cx="6553200" cy="0"/>
            </a:xfrm>
            <a:prstGeom prst="line">
              <a:avLst/>
            </a:prstGeom>
            <a:noFill/>
            <a:ln w="12700">
              <a:solidFill>
                <a:schemeClr val="tx1"/>
              </a:solidFill>
              <a:round/>
              <a:headEnd/>
              <a:tailEnd/>
            </a:ln>
          </p:spPr>
          <p:txBody>
            <a:bodyPr wrap="none" anchor="ctr">
              <a:noAutofit/>
            </a:bodyPr>
            <a:lstStyle/>
            <a:p>
              <a:endParaRPr lang="en-US" dirty="0">
                <a:latin typeface="Calibri" panose="020F0502020204030204" pitchFamily="34" charset="0"/>
                <a:cs typeface="Calibri" panose="020F0502020204030204" pitchFamily="34" charset="0"/>
              </a:endParaRPr>
            </a:p>
          </p:txBody>
        </p:sp>
        <p:sp>
          <p:nvSpPr>
            <p:cNvPr id="26" name="Line 6"/>
            <p:cNvSpPr>
              <a:spLocks noChangeShapeType="1"/>
            </p:cNvSpPr>
            <p:nvPr/>
          </p:nvSpPr>
          <p:spPr bwMode="auto">
            <a:xfrm>
              <a:off x="3276600" y="3429000"/>
              <a:ext cx="6553200" cy="0"/>
            </a:xfrm>
            <a:prstGeom prst="line">
              <a:avLst/>
            </a:prstGeom>
            <a:noFill/>
            <a:ln w="12700">
              <a:solidFill>
                <a:schemeClr val="tx1"/>
              </a:solidFill>
              <a:round/>
              <a:headEnd/>
              <a:tailEnd/>
            </a:ln>
          </p:spPr>
          <p:txBody>
            <a:bodyPr wrap="none" anchor="ctr">
              <a:noAutofit/>
            </a:bodyPr>
            <a:lstStyle/>
            <a:p>
              <a:endParaRPr lang="en-US" dirty="0">
                <a:latin typeface="Calibri" panose="020F0502020204030204" pitchFamily="34" charset="0"/>
                <a:cs typeface="Calibri" panose="020F0502020204030204" pitchFamily="34" charset="0"/>
              </a:endParaRPr>
            </a:p>
          </p:txBody>
        </p:sp>
        <p:sp>
          <p:nvSpPr>
            <p:cNvPr id="27" name="Text Box 7"/>
            <p:cNvSpPr txBox="1">
              <a:spLocks noChangeArrowheads="1"/>
            </p:cNvSpPr>
            <p:nvPr/>
          </p:nvSpPr>
          <p:spPr bwMode="auto">
            <a:xfrm>
              <a:off x="6096000" y="5410200"/>
              <a:ext cx="914400" cy="457200"/>
            </a:xfrm>
            <a:prstGeom prst="rect">
              <a:avLst/>
            </a:prstGeom>
            <a:noFill/>
            <a:ln w="9525">
              <a:noFill/>
              <a:miter lim="800000"/>
              <a:headEnd/>
              <a:tailEnd/>
            </a:ln>
          </p:spPr>
          <p:txBody>
            <a:bodyPr>
              <a:noAutofit/>
            </a:bodyPr>
            <a:lstStyle/>
            <a:p>
              <a:pPr eaLnBrk="0" hangingPunct="0">
                <a:spcBef>
                  <a:spcPct val="50000"/>
                </a:spcBef>
                <a:buNone/>
              </a:pPr>
              <a:r>
                <a:rPr lang="en-US" sz="2400" b="1" i="1" dirty="0">
                  <a:solidFill>
                    <a:schemeClr val="tx2"/>
                  </a:solidFill>
                  <a:latin typeface="Calibri" panose="020F0502020204030204" pitchFamily="34" charset="0"/>
                  <a:cs typeface="Calibri" panose="020F0502020204030204" pitchFamily="34" charset="0"/>
                </a:rPr>
                <a:t>69%</a:t>
              </a:r>
              <a:endParaRPr lang="en-US" sz="2400" i="1" dirty="0">
                <a:solidFill>
                  <a:schemeClr val="tx2"/>
                </a:solidFill>
                <a:latin typeface="Calibri" panose="020F0502020204030204" pitchFamily="34" charset="0"/>
                <a:cs typeface="Calibri" panose="020F0502020204030204" pitchFamily="34" charset="0"/>
              </a:endParaRPr>
            </a:p>
          </p:txBody>
        </p:sp>
        <p:sp>
          <p:nvSpPr>
            <p:cNvPr id="28" name="Text Box 8"/>
            <p:cNvSpPr txBox="1">
              <a:spLocks noChangeArrowheads="1"/>
            </p:cNvSpPr>
            <p:nvPr/>
          </p:nvSpPr>
          <p:spPr bwMode="auto">
            <a:xfrm>
              <a:off x="6248400" y="2819400"/>
              <a:ext cx="762000" cy="609600"/>
            </a:xfrm>
            <a:prstGeom prst="rect">
              <a:avLst/>
            </a:prstGeom>
            <a:noFill/>
            <a:ln w="9525">
              <a:noFill/>
              <a:miter lim="800000"/>
              <a:headEnd/>
              <a:tailEnd/>
            </a:ln>
          </p:spPr>
          <p:txBody>
            <a:bodyPr>
              <a:noAutofit/>
            </a:bodyPr>
            <a:lstStyle/>
            <a:p>
              <a:pPr eaLnBrk="0" hangingPunct="0">
                <a:spcBef>
                  <a:spcPct val="50000"/>
                </a:spcBef>
                <a:buNone/>
              </a:pPr>
              <a:r>
                <a:rPr lang="en-US" sz="2400" b="1" i="1" dirty="0">
                  <a:solidFill>
                    <a:schemeClr val="tx2"/>
                  </a:solidFill>
                  <a:latin typeface="Calibri" panose="020F0502020204030204" pitchFamily="34" charset="0"/>
                  <a:cs typeface="Calibri" panose="020F0502020204030204" pitchFamily="34" charset="0"/>
                </a:rPr>
                <a:t>9%</a:t>
              </a:r>
              <a:endParaRPr lang="en-US" sz="2400" i="1" dirty="0">
                <a:solidFill>
                  <a:schemeClr val="tx2"/>
                </a:solidFill>
                <a:latin typeface="Calibri" panose="020F0502020204030204" pitchFamily="34" charset="0"/>
                <a:cs typeface="Calibri" panose="020F0502020204030204" pitchFamily="34" charset="0"/>
              </a:endParaRPr>
            </a:p>
          </p:txBody>
        </p:sp>
        <p:sp>
          <p:nvSpPr>
            <p:cNvPr id="29" name="Text Box 9"/>
            <p:cNvSpPr txBox="1">
              <a:spLocks noChangeArrowheads="1"/>
            </p:cNvSpPr>
            <p:nvPr/>
          </p:nvSpPr>
          <p:spPr bwMode="auto">
            <a:xfrm>
              <a:off x="6096000" y="3657600"/>
              <a:ext cx="914400" cy="457200"/>
            </a:xfrm>
            <a:prstGeom prst="rect">
              <a:avLst/>
            </a:prstGeom>
            <a:noFill/>
            <a:ln w="9525">
              <a:noFill/>
              <a:miter lim="800000"/>
              <a:headEnd/>
              <a:tailEnd/>
            </a:ln>
          </p:spPr>
          <p:txBody>
            <a:bodyPr>
              <a:noAutofit/>
            </a:bodyPr>
            <a:lstStyle/>
            <a:p>
              <a:pPr eaLnBrk="0" hangingPunct="0">
                <a:spcBef>
                  <a:spcPct val="50000"/>
                </a:spcBef>
                <a:buNone/>
              </a:pPr>
              <a:r>
                <a:rPr lang="en-US" sz="2400" b="1" i="1" dirty="0">
                  <a:solidFill>
                    <a:schemeClr val="tx2"/>
                  </a:solidFill>
                  <a:latin typeface="Calibri" panose="020F0502020204030204" pitchFamily="34" charset="0"/>
                  <a:cs typeface="Calibri" panose="020F0502020204030204" pitchFamily="34" charset="0"/>
                </a:rPr>
                <a:t>12%</a:t>
              </a:r>
              <a:endParaRPr lang="en-US" sz="2400" i="1" dirty="0">
                <a:solidFill>
                  <a:schemeClr val="tx2"/>
                </a:solidFill>
                <a:latin typeface="Calibri" panose="020F0502020204030204" pitchFamily="34" charset="0"/>
                <a:cs typeface="Calibri" panose="020F0502020204030204" pitchFamily="34" charset="0"/>
              </a:endParaRPr>
            </a:p>
          </p:txBody>
        </p:sp>
        <p:sp>
          <p:nvSpPr>
            <p:cNvPr id="30" name="Text Box 10"/>
            <p:cNvSpPr txBox="1">
              <a:spLocks noChangeArrowheads="1"/>
            </p:cNvSpPr>
            <p:nvPr/>
          </p:nvSpPr>
          <p:spPr bwMode="auto">
            <a:xfrm>
              <a:off x="6096000" y="4572000"/>
              <a:ext cx="914400" cy="457200"/>
            </a:xfrm>
            <a:prstGeom prst="rect">
              <a:avLst/>
            </a:prstGeom>
            <a:noFill/>
            <a:ln w="9525">
              <a:noFill/>
              <a:miter lim="800000"/>
              <a:headEnd/>
              <a:tailEnd/>
            </a:ln>
          </p:spPr>
          <p:txBody>
            <a:bodyPr>
              <a:noAutofit/>
            </a:bodyPr>
            <a:lstStyle/>
            <a:p>
              <a:pPr eaLnBrk="0" hangingPunct="0">
                <a:spcBef>
                  <a:spcPct val="50000"/>
                </a:spcBef>
                <a:buNone/>
              </a:pPr>
              <a:r>
                <a:rPr lang="en-US" sz="2400" b="1" i="1" dirty="0">
                  <a:solidFill>
                    <a:schemeClr val="tx2"/>
                  </a:solidFill>
                  <a:latin typeface="Calibri" panose="020F0502020204030204" pitchFamily="34" charset="0"/>
                  <a:cs typeface="Calibri" panose="020F0502020204030204" pitchFamily="34" charset="0"/>
                </a:rPr>
                <a:t>10%</a:t>
              </a:r>
              <a:endParaRPr lang="en-US" sz="2400" i="1" dirty="0">
                <a:solidFill>
                  <a:schemeClr val="tx2"/>
                </a:solidFill>
                <a:latin typeface="Calibri" panose="020F0502020204030204" pitchFamily="34" charset="0"/>
                <a:cs typeface="Calibri" panose="020F0502020204030204" pitchFamily="34" charset="0"/>
              </a:endParaRPr>
            </a:p>
          </p:txBody>
        </p:sp>
        <p:sp>
          <p:nvSpPr>
            <p:cNvPr id="31" name="Text Box 11"/>
            <p:cNvSpPr txBox="1">
              <a:spLocks noChangeArrowheads="1"/>
            </p:cNvSpPr>
            <p:nvPr/>
          </p:nvSpPr>
          <p:spPr bwMode="auto">
            <a:xfrm>
              <a:off x="9220200" y="1981200"/>
              <a:ext cx="990600" cy="457200"/>
            </a:xfrm>
            <a:prstGeom prst="rect">
              <a:avLst/>
            </a:prstGeom>
            <a:noFill/>
            <a:ln w="9525">
              <a:noFill/>
              <a:miter lim="800000"/>
              <a:headEnd/>
              <a:tailEnd/>
            </a:ln>
          </p:spPr>
          <p:txBody>
            <a:bodyPr anchor="ctr">
              <a:noAutofit/>
            </a:bodyPr>
            <a:lstStyle/>
            <a:p>
              <a:pPr algn="ctr" eaLnBrk="0" hangingPunct="0">
                <a:spcBef>
                  <a:spcPct val="50000"/>
                </a:spcBef>
                <a:buNone/>
              </a:pPr>
              <a:r>
                <a:rPr lang="en-US" sz="2400" b="1" i="1" dirty="0">
                  <a:solidFill>
                    <a:schemeClr val="tx2"/>
                  </a:solidFill>
                  <a:latin typeface="Calibri" panose="020F0502020204030204" pitchFamily="34" charset="0"/>
                  <a:cs typeface="Calibri" panose="020F0502020204030204" pitchFamily="34" charset="0"/>
                </a:rPr>
                <a:t>Sales</a:t>
              </a:r>
            </a:p>
          </p:txBody>
        </p:sp>
        <p:sp>
          <p:nvSpPr>
            <p:cNvPr id="32" name="Line 12"/>
            <p:cNvSpPr>
              <a:spLocks noChangeShapeType="1"/>
            </p:cNvSpPr>
            <p:nvPr/>
          </p:nvSpPr>
          <p:spPr bwMode="auto">
            <a:xfrm>
              <a:off x="8991600" y="1752600"/>
              <a:ext cx="0" cy="4419600"/>
            </a:xfrm>
            <a:prstGeom prst="line">
              <a:avLst/>
            </a:prstGeom>
            <a:noFill/>
            <a:ln w="9525">
              <a:solidFill>
                <a:schemeClr val="tx1"/>
              </a:solidFill>
              <a:round/>
              <a:headEnd/>
              <a:tailEnd/>
            </a:ln>
          </p:spPr>
          <p:txBody>
            <a:bodyPr wrap="none" anchor="ctr">
              <a:noAutofit/>
            </a:bodyPr>
            <a:lstStyle/>
            <a:p>
              <a:endParaRPr lang="en-US" dirty="0">
                <a:latin typeface="Calibri" panose="020F0502020204030204" pitchFamily="34" charset="0"/>
                <a:cs typeface="Calibri" panose="020F0502020204030204" pitchFamily="34" charset="0"/>
              </a:endParaRPr>
            </a:p>
          </p:txBody>
        </p:sp>
        <p:sp>
          <p:nvSpPr>
            <p:cNvPr id="33" name="Text Box 13"/>
            <p:cNvSpPr txBox="1">
              <a:spLocks noChangeArrowheads="1"/>
            </p:cNvSpPr>
            <p:nvPr/>
          </p:nvSpPr>
          <p:spPr bwMode="auto">
            <a:xfrm>
              <a:off x="9448800" y="5410201"/>
              <a:ext cx="723900" cy="457199"/>
            </a:xfrm>
            <a:prstGeom prst="rect">
              <a:avLst/>
            </a:prstGeom>
            <a:noFill/>
            <a:ln w="9525">
              <a:noFill/>
              <a:miter lim="800000"/>
              <a:headEnd/>
              <a:tailEnd/>
            </a:ln>
          </p:spPr>
          <p:txBody>
            <a:bodyPr anchor="ctr">
              <a:noAutofit/>
            </a:bodyPr>
            <a:lstStyle/>
            <a:p>
              <a:pPr algn="ctr" eaLnBrk="0" hangingPunct="0">
                <a:spcBef>
                  <a:spcPct val="50000"/>
                </a:spcBef>
                <a:buNone/>
              </a:pPr>
              <a:r>
                <a:rPr lang="en-US" sz="2400" b="1" dirty="0">
                  <a:solidFill>
                    <a:schemeClr val="tx2"/>
                  </a:solidFill>
                  <a:latin typeface="Calibri" panose="020F0502020204030204" pitchFamily="34" charset="0"/>
                  <a:cs typeface="Calibri" panose="020F0502020204030204" pitchFamily="34" charset="0"/>
                </a:rPr>
                <a:t>0%</a:t>
              </a:r>
              <a:endParaRPr lang="en-US" sz="2400" dirty="0">
                <a:solidFill>
                  <a:schemeClr val="tx2"/>
                </a:solidFill>
                <a:latin typeface="Calibri" panose="020F0502020204030204" pitchFamily="34" charset="0"/>
                <a:cs typeface="Calibri" panose="020F0502020204030204" pitchFamily="34" charset="0"/>
              </a:endParaRPr>
            </a:p>
          </p:txBody>
        </p:sp>
        <p:sp>
          <p:nvSpPr>
            <p:cNvPr id="34" name="Text Box 14"/>
            <p:cNvSpPr txBox="1">
              <a:spLocks noChangeArrowheads="1"/>
            </p:cNvSpPr>
            <p:nvPr/>
          </p:nvSpPr>
          <p:spPr bwMode="auto">
            <a:xfrm>
              <a:off x="9258300" y="4572001"/>
              <a:ext cx="914400" cy="461665"/>
            </a:xfrm>
            <a:prstGeom prst="rect">
              <a:avLst/>
            </a:prstGeom>
            <a:noFill/>
            <a:ln w="9525">
              <a:noFill/>
              <a:miter lim="800000"/>
              <a:headEnd/>
              <a:tailEnd/>
            </a:ln>
          </p:spPr>
          <p:txBody>
            <a:bodyPr anchor="ctr">
              <a:noAutofit/>
            </a:bodyPr>
            <a:lstStyle/>
            <a:p>
              <a:pPr algn="ctr" eaLnBrk="0" hangingPunct="0">
                <a:spcBef>
                  <a:spcPct val="50000"/>
                </a:spcBef>
                <a:buNone/>
              </a:pPr>
              <a:r>
                <a:rPr lang="en-US" sz="2400" b="1" dirty="0">
                  <a:solidFill>
                    <a:schemeClr val="tx2"/>
                  </a:solidFill>
                  <a:latin typeface="Calibri" panose="020F0502020204030204" pitchFamily="34" charset="0"/>
                  <a:cs typeface="Calibri" panose="020F0502020204030204" pitchFamily="34" charset="0"/>
                </a:rPr>
                <a:t>3%</a:t>
              </a:r>
              <a:endParaRPr lang="en-US" sz="2400" dirty="0">
                <a:solidFill>
                  <a:schemeClr val="tx2"/>
                </a:solidFill>
                <a:latin typeface="Calibri" panose="020F0502020204030204" pitchFamily="34" charset="0"/>
                <a:cs typeface="Calibri" panose="020F0502020204030204" pitchFamily="34" charset="0"/>
              </a:endParaRPr>
            </a:p>
          </p:txBody>
        </p:sp>
        <p:sp>
          <p:nvSpPr>
            <p:cNvPr id="35" name="Text Box 15"/>
            <p:cNvSpPr txBox="1">
              <a:spLocks noChangeArrowheads="1"/>
            </p:cNvSpPr>
            <p:nvPr/>
          </p:nvSpPr>
          <p:spPr bwMode="auto">
            <a:xfrm>
              <a:off x="9258300" y="3657600"/>
              <a:ext cx="914400" cy="457200"/>
            </a:xfrm>
            <a:prstGeom prst="rect">
              <a:avLst/>
            </a:prstGeom>
            <a:noFill/>
            <a:ln w="9525">
              <a:noFill/>
              <a:miter lim="800000"/>
              <a:headEnd/>
              <a:tailEnd/>
            </a:ln>
          </p:spPr>
          <p:txBody>
            <a:bodyPr anchor="ctr">
              <a:noAutofit/>
            </a:bodyPr>
            <a:lstStyle/>
            <a:p>
              <a:pPr algn="ctr" eaLnBrk="0" hangingPunct="0">
                <a:spcBef>
                  <a:spcPct val="50000"/>
                </a:spcBef>
                <a:buNone/>
              </a:pPr>
              <a:r>
                <a:rPr lang="en-US" sz="2400" b="1" dirty="0">
                  <a:solidFill>
                    <a:schemeClr val="tx2"/>
                  </a:solidFill>
                  <a:latin typeface="Calibri" panose="020F0502020204030204" pitchFamily="34" charset="0"/>
                  <a:cs typeface="Calibri" panose="020F0502020204030204" pitchFamily="34" charset="0"/>
                </a:rPr>
                <a:t>22%</a:t>
              </a:r>
              <a:endParaRPr lang="en-US" sz="2400" dirty="0">
                <a:solidFill>
                  <a:schemeClr val="tx2"/>
                </a:solidFill>
                <a:latin typeface="Calibri" panose="020F0502020204030204" pitchFamily="34" charset="0"/>
                <a:cs typeface="Calibri" panose="020F0502020204030204" pitchFamily="34" charset="0"/>
              </a:endParaRPr>
            </a:p>
          </p:txBody>
        </p:sp>
        <p:sp>
          <p:nvSpPr>
            <p:cNvPr id="36" name="Text Box 16"/>
            <p:cNvSpPr txBox="1">
              <a:spLocks noChangeArrowheads="1"/>
            </p:cNvSpPr>
            <p:nvPr/>
          </p:nvSpPr>
          <p:spPr bwMode="auto">
            <a:xfrm>
              <a:off x="9258300" y="2667000"/>
              <a:ext cx="914400" cy="457200"/>
            </a:xfrm>
            <a:prstGeom prst="rect">
              <a:avLst/>
            </a:prstGeom>
            <a:noFill/>
            <a:ln w="9525">
              <a:noFill/>
              <a:miter lim="800000"/>
              <a:headEnd/>
              <a:tailEnd/>
            </a:ln>
          </p:spPr>
          <p:txBody>
            <a:bodyPr anchor="ctr">
              <a:noAutofit/>
            </a:bodyPr>
            <a:lstStyle/>
            <a:p>
              <a:pPr algn="ctr" eaLnBrk="0" hangingPunct="0">
                <a:spcBef>
                  <a:spcPct val="50000"/>
                </a:spcBef>
                <a:buNone/>
              </a:pPr>
              <a:r>
                <a:rPr lang="en-US" sz="2400" b="1" dirty="0">
                  <a:solidFill>
                    <a:schemeClr val="tx2"/>
                  </a:solidFill>
                  <a:latin typeface="Calibri" panose="020F0502020204030204" pitchFamily="34" charset="0"/>
                  <a:cs typeface="Calibri" panose="020F0502020204030204" pitchFamily="34" charset="0"/>
                </a:rPr>
                <a:t>75%</a:t>
              </a:r>
              <a:endParaRPr lang="en-US" sz="2400" dirty="0">
                <a:solidFill>
                  <a:schemeClr val="tx2"/>
                </a:solidFill>
                <a:latin typeface="Calibri" panose="020F0502020204030204" pitchFamily="34" charset="0"/>
                <a:cs typeface="Calibri" panose="020F0502020204030204" pitchFamily="34" charset="0"/>
              </a:endParaRPr>
            </a:p>
          </p:txBody>
        </p:sp>
        <p:sp>
          <p:nvSpPr>
            <p:cNvPr id="37" name="Text Box 17"/>
            <p:cNvSpPr txBox="1">
              <a:spLocks noChangeArrowheads="1"/>
            </p:cNvSpPr>
            <p:nvPr/>
          </p:nvSpPr>
          <p:spPr bwMode="auto">
            <a:xfrm>
              <a:off x="1897856" y="5410200"/>
              <a:ext cx="1524000" cy="457200"/>
            </a:xfrm>
            <a:prstGeom prst="rect">
              <a:avLst/>
            </a:prstGeom>
            <a:noFill/>
            <a:ln w="9525">
              <a:noFill/>
              <a:miter lim="800000"/>
              <a:headEnd/>
              <a:tailEnd/>
            </a:ln>
          </p:spPr>
          <p:txBody>
            <a:bodyPr anchor="ctr">
              <a:noAutofit/>
            </a:bodyPr>
            <a:lstStyle/>
            <a:p>
              <a:pPr algn="ctr" eaLnBrk="0" hangingPunct="0">
                <a:spcBef>
                  <a:spcPct val="50000"/>
                </a:spcBef>
              </a:pPr>
              <a:r>
                <a:rPr lang="en-US" sz="2400" b="1" dirty="0">
                  <a:solidFill>
                    <a:schemeClr val="tx2"/>
                  </a:solidFill>
                  <a:latin typeface="Calibri" panose="020F0502020204030204" pitchFamily="34" charset="0"/>
                  <a:cs typeface="Calibri" panose="020F0502020204030204" pitchFamily="34" charset="0"/>
                </a:rPr>
                <a:t>No Profit</a:t>
              </a:r>
              <a:endParaRPr lang="en-US" sz="2400" dirty="0">
                <a:solidFill>
                  <a:schemeClr val="tx2"/>
                </a:solidFill>
                <a:latin typeface="Calibri" panose="020F0502020204030204" pitchFamily="34" charset="0"/>
                <a:cs typeface="Calibri" panose="020F0502020204030204" pitchFamily="34" charset="0"/>
              </a:endParaRPr>
            </a:p>
          </p:txBody>
        </p:sp>
        <p:sp>
          <p:nvSpPr>
            <p:cNvPr id="38" name="Text Box 18"/>
            <p:cNvSpPr txBox="1">
              <a:spLocks noChangeArrowheads="1"/>
            </p:cNvSpPr>
            <p:nvPr/>
          </p:nvSpPr>
          <p:spPr bwMode="auto">
            <a:xfrm>
              <a:off x="1974056" y="4572000"/>
              <a:ext cx="1371600" cy="457200"/>
            </a:xfrm>
            <a:prstGeom prst="rect">
              <a:avLst/>
            </a:prstGeom>
            <a:noFill/>
            <a:ln w="9525">
              <a:noFill/>
              <a:miter lim="800000"/>
              <a:headEnd/>
              <a:tailEnd/>
            </a:ln>
          </p:spPr>
          <p:txBody>
            <a:bodyPr wrap="square" anchor="ctr">
              <a:noAutofit/>
            </a:bodyPr>
            <a:lstStyle/>
            <a:p>
              <a:pPr algn="ctr" eaLnBrk="0" hangingPunct="0">
                <a:spcBef>
                  <a:spcPct val="50000"/>
                </a:spcBef>
                <a:buNone/>
              </a:pPr>
              <a:r>
                <a:rPr lang="en-US" sz="2400" b="1" dirty="0">
                  <a:solidFill>
                    <a:schemeClr val="tx2"/>
                  </a:solidFill>
                  <a:latin typeface="Calibri" panose="020F0502020204030204" pitchFamily="34" charset="0"/>
                  <a:cs typeface="Calibri" panose="020F0502020204030204" pitchFamily="34" charset="0"/>
                </a:rPr>
                <a:t>Low</a:t>
              </a:r>
              <a:endParaRPr lang="en-US" sz="2400" dirty="0">
                <a:solidFill>
                  <a:schemeClr val="tx2"/>
                </a:solidFill>
                <a:latin typeface="Calibri" panose="020F0502020204030204" pitchFamily="34" charset="0"/>
                <a:cs typeface="Calibri" panose="020F0502020204030204" pitchFamily="34" charset="0"/>
              </a:endParaRPr>
            </a:p>
          </p:txBody>
        </p:sp>
        <p:sp>
          <p:nvSpPr>
            <p:cNvPr id="39" name="Text Box 19"/>
            <p:cNvSpPr txBox="1">
              <a:spLocks noChangeArrowheads="1"/>
            </p:cNvSpPr>
            <p:nvPr/>
          </p:nvSpPr>
          <p:spPr bwMode="auto">
            <a:xfrm>
              <a:off x="1974056" y="3657600"/>
              <a:ext cx="1371600" cy="457200"/>
            </a:xfrm>
            <a:prstGeom prst="rect">
              <a:avLst/>
            </a:prstGeom>
            <a:noFill/>
            <a:ln w="9525">
              <a:noFill/>
              <a:miter lim="800000"/>
              <a:headEnd/>
              <a:tailEnd/>
            </a:ln>
          </p:spPr>
          <p:txBody>
            <a:bodyPr wrap="square" anchor="ctr">
              <a:noAutofit/>
            </a:bodyPr>
            <a:lstStyle/>
            <a:p>
              <a:pPr algn="ctr" eaLnBrk="0" hangingPunct="0">
                <a:spcBef>
                  <a:spcPct val="50000"/>
                </a:spcBef>
                <a:buNone/>
              </a:pPr>
              <a:r>
                <a:rPr lang="en-US" sz="2400" b="1" dirty="0">
                  <a:solidFill>
                    <a:schemeClr val="tx2"/>
                  </a:solidFill>
                  <a:latin typeface="Calibri" panose="020F0502020204030204" pitchFamily="34" charset="0"/>
                  <a:cs typeface="Calibri" panose="020F0502020204030204" pitchFamily="34" charset="0"/>
                </a:rPr>
                <a:t>Medium</a:t>
              </a:r>
              <a:endParaRPr lang="en-US" sz="2400" dirty="0">
                <a:solidFill>
                  <a:schemeClr val="tx2"/>
                </a:solidFill>
                <a:latin typeface="Calibri" panose="020F0502020204030204" pitchFamily="34" charset="0"/>
                <a:cs typeface="Calibri" panose="020F0502020204030204" pitchFamily="34" charset="0"/>
              </a:endParaRPr>
            </a:p>
          </p:txBody>
        </p:sp>
        <p:sp>
          <p:nvSpPr>
            <p:cNvPr id="40" name="Text Box 20"/>
            <p:cNvSpPr txBox="1">
              <a:spLocks noChangeArrowheads="1"/>
            </p:cNvSpPr>
            <p:nvPr/>
          </p:nvSpPr>
          <p:spPr bwMode="auto">
            <a:xfrm>
              <a:off x="1955006" y="2667000"/>
              <a:ext cx="1409700" cy="457200"/>
            </a:xfrm>
            <a:prstGeom prst="rect">
              <a:avLst/>
            </a:prstGeom>
            <a:noFill/>
            <a:ln w="9525">
              <a:noFill/>
              <a:miter lim="800000"/>
              <a:headEnd/>
              <a:tailEnd/>
            </a:ln>
          </p:spPr>
          <p:txBody>
            <a:bodyPr wrap="square" anchor="ctr">
              <a:noAutofit/>
            </a:bodyPr>
            <a:lstStyle/>
            <a:p>
              <a:pPr algn="ctr" eaLnBrk="0" hangingPunct="0">
                <a:spcBef>
                  <a:spcPct val="50000"/>
                </a:spcBef>
                <a:buNone/>
              </a:pPr>
              <a:r>
                <a:rPr lang="en-US" sz="2400" b="1" dirty="0">
                  <a:solidFill>
                    <a:schemeClr val="tx2"/>
                  </a:solidFill>
                  <a:latin typeface="Calibri" panose="020F0502020204030204" pitchFamily="34" charset="0"/>
                  <a:cs typeface="Calibri" panose="020F0502020204030204" pitchFamily="34" charset="0"/>
                </a:rPr>
                <a:t>High</a:t>
              </a:r>
              <a:endParaRPr lang="en-US" sz="2400" dirty="0">
                <a:solidFill>
                  <a:schemeClr val="tx2"/>
                </a:solidFill>
                <a:latin typeface="Calibri" panose="020F0502020204030204" pitchFamily="34" charset="0"/>
                <a:cs typeface="Calibri" panose="020F0502020204030204" pitchFamily="34" charset="0"/>
              </a:endParaRPr>
            </a:p>
          </p:txBody>
        </p:sp>
        <p:sp>
          <p:nvSpPr>
            <p:cNvPr id="41" name="Rectangle 40"/>
            <p:cNvSpPr/>
            <p:nvPr/>
          </p:nvSpPr>
          <p:spPr>
            <a:xfrm>
              <a:off x="2209800" y="1929063"/>
              <a:ext cx="2963568" cy="523220"/>
            </a:xfrm>
            <a:prstGeom prst="rect">
              <a:avLst/>
            </a:prstGeom>
          </p:spPr>
          <p:txBody>
            <a:bodyPr wrap="none">
              <a:spAutoFit/>
            </a:bodyPr>
            <a:lstStyle/>
            <a:p>
              <a:r>
                <a:rPr lang="en-US" sz="2800" dirty="0">
                  <a:solidFill>
                    <a:srgbClr val="1F497D"/>
                  </a:solidFill>
                  <a:latin typeface="Calibri" panose="020F0502020204030204" pitchFamily="34" charset="0"/>
                  <a:cs typeface="Calibri" panose="020F0502020204030204" pitchFamily="34" charset="0"/>
                </a:rPr>
                <a:t>U.S. Domestic Beer</a:t>
              </a:r>
              <a:endParaRPr lang="en-US" sz="2800" dirty="0">
                <a:solidFill>
                  <a:srgbClr val="1F497D"/>
                </a:solidFill>
              </a:endParaRPr>
            </a:p>
          </p:txBody>
        </p:sp>
      </p:grpSp>
    </p:spTree>
    <p:extLst>
      <p:ext uri="{BB962C8B-B14F-4D97-AF65-F5344CB8AC3E}">
        <p14:creationId xmlns:p14="http://schemas.microsoft.com/office/powerpoint/2010/main" val="366450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368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Perspectives on Operations Strategy</a:t>
            </a:r>
          </a:p>
        </p:txBody>
      </p:sp>
      <p:sp>
        <p:nvSpPr>
          <p:cNvPr id="6" name="Rectangle 5"/>
          <p:cNvSpPr/>
          <p:nvPr/>
        </p:nvSpPr>
        <p:spPr>
          <a:xfrm>
            <a:off x="5105400" y="306186"/>
            <a:ext cx="6725653" cy="907941"/>
          </a:xfrm>
          <a:prstGeom prst="rect">
            <a:avLst/>
          </a:prstGeom>
        </p:spPr>
        <p:txBody>
          <a:bodyPr wrap="square">
            <a:noAutofit/>
          </a:bodyPr>
          <a:lstStyle/>
          <a:p>
            <a:pPr algn="r"/>
            <a:r>
              <a:rPr lang="en-US" sz="2400" dirty="0">
                <a:solidFill>
                  <a:schemeClr val="tx2"/>
                </a:solidFill>
                <a:latin typeface="Calibri" panose="020F0502020204030204" pitchFamily="34" charset="0"/>
                <a:cs typeface="Calibri" panose="020F0502020204030204" pitchFamily="34" charset="0"/>
              </a:rPr>
              <a:t>Professor Amit Pazgal</a:t>
            </a:r>
          </a:p>
        </p:txBody>
      </p:sp>
    </p:spTree>
    <p:extLst>
      <p:ext uri="{BB962C8B-B14F-4D97-AF65-F5344CB8AC3E}">
        <p14:creationId xmlns:p14="http://schemas.microsoft.com/office/powerpoint/2010/main" val="2755102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57558" y="6276201"/>
            <a:ext cx="1329642" cy="276999"/>
          </a:xfrm>
          <a:prstGeom prst="rect">
            <a:avLst/>
          </a:prstGeom>
          <a:noFill/>
        </p:spPr>
        <p:txBody>
          <a:bodyPr wrap="square" rIns="0" rtlCol="0" anchor="b">
            <a:noAutofit/>
          </a:bodyPr>
          <a:lstStyle/>
          <a:p>
            <a:pPr algn="r"/>
            <a:r>
              <a:rPr lang="en-US" sz="1200" dirty="0">
                <a:solidFill>
                  <a:schemeClr val="bg1">
                    <a:lumMod val="50000"/>
                  </a:schemeClr>
                </a:solidFill>
                <a:latin typeface="Calibri" panose="020F0502020204030204" pitchFamily="34" charset="0"/>
                <a:cs typeface="Calibri" panose="020F0502020204030204" pitchFamily="34" charset="0"/>
              </a:rPr>
              <a:t>Black &amp; Lewis</a:t>
            </a:r>
          </a:p>
        </p:txBody>
      </p:sp>
      <p:sp>
        <p:nvSpPr>
          <p:cNvPr id="5" name="Title 4"/>
          <p:cNvSpPr>
            <a:spLocks noGrp="1"/>
          </p:cNvSpPr>
          <p:nvPr>
            <p:ph type="title"/>
          </p:nvPr>
        </p:nvSpPr>
        <p:spPr/>
        <p:txBody>
          <a:bodyPr/>
          <a:lstStyle/>
          <a:p>
            <a:r>
              <a:rPr lang="en-GB" dirty="0">
                <a:latin typeface="Calibri" panose="020F0502020204030204" pitchFamily="34" charset="0"/>
                <a:cs typeface="Calibri" panose="020F0502020204030204" pitchFamily="34" charset="0"/>
              </a:rPr>
              <a:t>Operations Strategy Is…</a:t>
            </a:r>
            <a:endParaRPr lang="en-US" dirty="0">
              <a:latin typeface="Calibri" panose="020F0502020204030204" pitchFamily="34" charset="0"/>
              <a:cs typeface="Calibri" panose="020F0502020204030204" pitchFamily="34" charset="0"/>
            </a:endParaRPr>
          </a:p>
        </p:txBody>
      </p:sp>
      <p:sp>
        <p:nvSpPr>
          <p:cNvPr id="6" name="Content Placeholder 5"/>
          <p:cNvSpPr>
            <a:spLocks noGrp="1"/>
          </p:cNvSpPr>
          <p:nvPr>
            <p:ph sz="quarter" idx="10"/>
          </p:nvPr>
        </p:nvSpPr>
        <p:spPr>
          <a:xfrm>
            <a:off x="304800" y="1143000"/>
            <a:ext cx="11582400" cy="5133201"/>
          </a:xfrm>
        </p:spPr>
        <p:txBody>
          <a:bodyPr/>
          <a:lstStyle/>
          <a:p>
            <a:pPr marL="0" lvl="0" indent="0">
              <a:buNone/>
            </a:pPr>
            <a:r>
              <a:rPr lang="en-US" i="1" dirty="0">
                <a:latin typeface="Calibri" panose="020F0502020204030204" pitchFamily="34" charset="0"/>
                <a:cs typeface="Calibri" panose="020F0502020204030204" pitchFamily="34" charset="0"/>
              </a:rPr>
              <a:t>“… the </a:t>
            </a:r>
            <a:r>
              <a:rPr lang="en-US" b="1" i="1" dirty="0">
                <a:latin typeface="Calibri" panose="020F0502020204030204" pitchFamily="34" charset="0"/>
                <a:cs typeface="Calibri" panose="020F0502020204030204" pitchFamily="34" charset="0"/>
              </a:rPr>
              <a:t>total pattern</a:t>
            </a:r>
            <a:r>
              <a:rPr lang="en-US" i="1" dirty="0">
                <a:latin typeface="Calibri" panose="020F0502020204030204" pitchFamily="34" charset="0"/>
                <a:cs typeface="Calibri" panose="020F0502020204030204" pitchFamily="34" charset="0"/>
              </a:rPr>
              <a:t> of decisions…</a:t>
            </a:r>
          </a:p>
          <a:p>
            <a:pPr marL="0" lvl="0" indent="0">
              <a:buNone/>
            </a:pPr>
            <a:r>
              <a:rPr lang="en-US" i="1" dirty="0">
                <a:latin typeface="Calibri" panose="020F0502020204030204" pitchFamily="34" charset="0"/>
                <a:cs typeface="Calibri" panose="020F0502020204030204" pitchFamily="34" charset="0"/>
              </a:rPr>
              <a:t>… that shape the </a:t>
            </a:r>
            <a:r>
              <a:rPr lang="en-US" b="1" i="1" dirty="0">
                <a:latin typeface="Calibri" panose="020F0502020204030204" pitchFamily="34" charset="0"/>
                <a:cs typeface="Calibri" panose="020F0502020204030204" pitchFamily="34" charset="0"/>
              </a:rPr>
              <a:t>long-term capabilities</a:t>
            </a:r>
            <a:r>
              <a:rPr lang="en-US" i="1" dirty="0">
                <a:latin typeface="Calibri" panose="020F0502020204030204" pitchFamily="34" charset="0"/>
                <a:cs typeface="Calibri" panose="020F0502020204030204" pitchFamily="34" charset="0"/>
              </a:rPr>
              <a:t>…</a:t>
            </a:r>
            <a:endParaRPr lang="en-GB" i="1" dirty="0">
              <a:latin typeface="Calibri" panose="020F0502020204030204" pitchFamily="34" charset="0"/>
              <a:cs typeface="Calibri" panose="020F0502020204030204" pitchFamily="34" charset="0"/>
            </a:endParaRPr>
          </a:p>
          <a:p>
            <a:pPr marL="0" lvl="0" indent="0">
              <a:buNone/>
            </a:pPr>
            <a:r>
              <a:rPr lang="en-US" i="1" dirty="0">
                <a:latin typeface="Calibri" panose="020F0502020204030204" pitchFamily="34" charset="0"/>
                <a:cs typeface="Calibri" panose="020F0502020204030204" pitchFamily="34" charset="0"/>
              </a:rPr>
              <a:t>… of </a:t>
            </a:r>
            <a:r>
              <a:rPr lang="en-US" b="1" i="1" dirty="0">
                <a:latin typeface="Calibri" panose="020F0502020204030204" pitchFamily="34" charset="0"/>
                <a:cs typeface="Calibri" panose="020F0502020204030204" pitchFamily="34" charset="0"/>
              </a:rPr>
              <a:t>any type</a:t>
            </a:r>
            <a:r>
              <a:rPr lang="en-US" i="1" dirty="0">
                <a:latin typeface="Calibri" panose="020F0502020204030204" pitchFamily="34" charset="0"/>
                <a:cs typeface="Calibri" panose="020F0502020204030204" pitchFamily="34" charset="0"/>
              </a:rPr>
              <a:t> of operation...</a:t>
            </a:r>
            <a:endParaRPr lang="en-GB" i="1" dirty="0">
              <a:latin typeface="Calibri" panose="020F0502020204030204" pitchFamily="34" charset="0"/>
              <a:cs typeface="Calibri" panose="020F0502020204030204" pitchFamily="34" charset="0"/>
            </a:endParaRPr>
          </a:p>
          <a:p>
            <a:pPr marL="0" lvl="0" indent="0">
              <a:buNone/>
            </a:pPr>
            <a:r>
              <a:rPr lang="en-US" i="1" dirty="0">
                <a:latin typeface="Calibri" panose="020F0502020204030204" pitchFamily="34" charset="0"/>
                <a:cs typeface="Calibri" panose="020F0502020204030204" pitchFamily="34" charset="0"/>
              </a:rPr>
              <a:t>… and their contribution to </a:t>
            </a:r>
            <a:r>
              <a:rPr lang="en-US" b="1" i="1" dirty="0">
                <a:latin typeface="Calibri" panose="020F0502020204030204" pitchFamily="34" charset="0"/>
                <a:cs typeface="Calibri" panose="020F0502020204030204" pitchFamily="34" charset="0"/>
              </a:rPr>
              <a:t>overall strategy</a:t>
            </a:r>
            <a:r>
              <a:rPr lang="en-US" i="1" dirty="0">
                <a:latin typeface="Calibri" panose="020F0502020204030204" pitchFamily="34" charset="0"/>
                <a:cs typeface="Calibri" panose="020F0502020204030204" pitchFamily="34" charset="0"/>
              </a:rPr>
              <a:t>…</a:t>
            </a:r>
            <a:endParaRPr lang="en-GB" i="1" dirty="0">
              <a:latin typeface="Calibri" panose="020F0502020204030204" pitchFamily="34" charset="0"/>
              <a:cs typeface="Calibri" panose="020F0502020204030204" pitchFamily="34" charset="0"/>
            </a:endParaRPr>
          </a:p>
          <a:p>
            <a:pPr marL="398463" lvl="0" indent="-398463">
              <a:buNone/>
            </a:pPr>
            <a:r>
              <a:rPr lang="en-US" i="1" dirty="0">
                <a:latin typeface="Calibri" panose="020F0502020204030204" pitchFamily="34" charset="0"/>
                <a:cs typeface="Calibri" panose="020F0502020204030204" pitchFamily="34" charset="0"/>
              </a:rPr>
              <a:t>… through the on-going reconciliation of market </a:t>
            </a:r>
            <a:r>
              <a:rPr lang="en-US" b="1" i="1" dirty="0">
                <a:latin typeface="Calibri" panose="020F0502020204030204" pitchFamily="34" charset="0"/>
                <a:cs typeface="Calibri" panose="020F0502020204030204" pitchFamily="34" charset="0"/>
              </a:rPr>
              <a:t>requirements</a:t>
            </a:r>
            <a:r>
              <a:rPr lang="en-US" i="1" dirty="0">
                <a:latin typeface="Calibri" panose="020F0502020204030204" pitchFamily="34" charset="0"/>
                <a:cs typeface="Calibri" panose="020F0502020204030204" pitchFamily="34" charset="0"/>
              </a:rPr>
              <a:t> and</a:t>
            </a:r>
            <a:br>
              <a:rPr lang="en-US" i="1" dirty="0">
                <a:latin typeface="Calibri" panose="020F0502020204030204" pitchFamily="34" charset="0"/>
                <a:cs typeface="Calibri" panose="020F0502020204030204" pitchFamily="34" charset="0"/>
              </a:rPr>
            </a:br>
            <a:r>
              <a:rPr lang="en-US" b="1" i="1" dirty="0">
                <a:latin typeface="Calibri" panose="020F0502020204030204" pitchFamily="34" charset="0"/>
                <a:cs typeface="Calibri" panose="020F0502020204030204" pitchFamily="34" charset="0"/>
              </a:rPr>
              <a:t>operations resources</a:t>
            </a:r>
            <a:r>
              <a:rPr lang="en-US" i="1" dirty="0">
                <a:latin typeface="Calibri" panose="020F0502020204030204" pitchFamily="34" charset="0"/>
                <a:cs typeface="Calibri" panose="020F0502020204030204" pitchFamily="34" charset="0"/>
              </a:rPr>
              <a:t>…</a:t>
            </a:r>
            <a:endParaRPr lang="en-GB" i="1" dirty="0">
              <a:latin typeface="Calibri" panose="020F0502020204030204" pitchFamily="34" charset="0"/>
              <a:cs typeface="Calibri" panose="020F0502020204030204" pitchFamily="34" charset="0"/>
            </a:endParaRPr>
          </a:p>
          <a:p>
            <a:pPr marL="0" lvl="0" indent="0">
              <a:buNone/>
            </a:pPr>
            <a:r>
              <a:rPr lang="en-US" i="1" dirty="0">
                <a:latin typeface="Calibri" panose="020F0502020204030204" pitchFamily="34" charset="0"/>
                <a:cs typeface="Calibri" panose="020F0502020204030204" pitchFamily="34" charset="0"/>
              </a:rPr>
              <a:t>… so as to achieve a </a:t>
            </a:r>
            <a:r>
              <a:rPr lang="en-US" b="1" i="1" dirty="0">
                <a:latin typeface="Calibri" panose="020F0502020204030204" pitchFamily="34" charset="0"/>
                <a:cs typeface="Calibri" panose="020F0502020204030204" pitchFamily="34" charset="0"/>
              </a:rPr>
              <a:t>sustainable fit</a:t>
            </a:r>
            <a:r>
              <a:rPr lang="en-US" i="1" dirty="0">
                <a:latin typeface="Calibri" panose="020F0502020204030204" pitchFamily="34" charset="0"/>
                <a:cs typeface="Calibri" panose="020F0502020204030204" pitchFamily="34" charset="0"/>
              </a:rPr>
              <a:t> between the two…</a:t>
            </a:r>
            <a:endParaRPr lang="en-GB" i="1" dirty="0">
              <a:latin typeface="Calibri" panose="020F0502020204030204" pitchFamily="34" charset="0"/>
              <a:cs typeface="Calibri" panose="020F0502020204030204" pitchFamily="34" charset="0"/>
            </a:endParaRPr>
          </a:p>
          <a:p>
            <a:pPr marL="0" lvl="0" indent="0">
              <a:buNone/>
            </a:pPr>
            <a:r>
              <a:rPr lang="en-US" i="1" dirty="0">
                <a:latin typeface="Calibri" panose="020F0502020204030204" pitchFamily="34" charset="0"/>
                <a:cs typeface="Calibri" panose="020F0502020204030204" pitchFamily="34" charset="0"/>
              </a:rPr>
              <a:t>… whilst managing the </a:t>
            </a:r>
            <a:r>
              <a:rPr lang="en-US" b="1" i="1" dirty="0">
                <a:latin typeface="Calibri" panose="020F0502020204030204" pitchFamily="34" charset="0"/>
                <a:cs typeface="Calibri" panose="020F0502020204030204" pitchFamily="34" charset="0"/>
              </a:rPr>
              <a:t>risks</a:t>
            </a:r>
            <a:r>
              <a:rPr lang="en-US" i="1" dirty="0">
                <a:latin typeface="Calibri" panose="020F0502020204030204" pitchFamily="34" charset="0"/>
                <a:cs typeface="Calibri" panose="020F0502020204030204" pitchFamily="34" charset="0"/>
              </a:rPr>
              <a:t> of misalignment.”</a:t>
            </a:r>
            <a:endParaRPr lang="en-GB"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490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Management vs. Operations strategy</a:t>
            </a:r>
          </a:p>
        </p:txBody>
      </p:sp>
      <p:graphicFrame>
        <p:nvGraphicFramePr>
          <p:cNvPr id="5" name="Content Placeholder 3" descr="A 3x5 Management vs. Strategy table. A comparison of timescale, level of analysis, aggregation and abstraction. "/>
          <p:cNvGraphicFramePr>
            <a:graphicFrameLocks/>
          </p:cNvGraphicFramePr>
          <p:nvPr>
            <p:extLst>
              <p:ext uri="{D42A27DB-BD31-4B8C-83A1-F6EECF244321}">
                <p14:modId xmlns:p14="http://schemas.microsoft.com/office/powerpoint/2010/main" val="659828199"/>
              </p:ext>
            </p:extLst>
          </p:nvPr>
        </p:nvGraphicFramePr>
        <p:xfrm>
          <a:off x="304800" y="1905000"/>
          <a:ext cx="11582400" cy="2651760"/>
        </p:xfrm>
        <a:graphic>
          <a:graphicData uri="http://schemas.openxmlformats.org/drawingml/2006/table">
            <a:tbl>
              <a:tblPr firstRow="1" bandRow="1">
                <a:tableStyleId>{5C22544A-7EE6-4342-B048-85BDC9FD1C3A}</a:tableStyleId>
              </a:tblPr>
              <a:tblGrid>
                <a:gridCol w="3860800">
                  <a:extLst>
                    <a:ext uri="{9D8B030D-6E8A-4147-A177-3AD203B41FA5}">
                      <a16:colId xmlns:a16="http://schemas.microsoft.com/office/drawing/2014/main" val="1911075864"/>
                    </a:ext>
                  </a:extLst>
                </a:gridCol>
                <a:gridCol w="3860800">
                  <a:extLst>
                    <a:ext uri="{9D8B030D-6E8A-4147-A177-3AD203B41FA5}">
                      <a16:colId xmlns:a16="http://schemas.microsoft.com/office/drawing/2014/main" val="3604047003"/>
                    </a:ext>
                  </a:extLst>
                </a:gridCol>
                <a:gridCol w="3860800">
                  <a:extLst>
                    <a:ext uri="{9D8B030D-6E8A-4147-A177-3AD203B41FA5}">
                      <a16:colId xmlns:a16="http://schemas.microsoft.com/office/drawing/2014/main" val="1577972939"/>
                    </a:ext>
                  </a:extLst>
                </a:gridCol>
              </a:tblGrid>
              <a:tr h="370840">
                <a:tc>
                  <a:txBody>
                    <a:bodyPr/>
                    <a:lstStyle/>
                    <a:p>
                      <a:pPr algn="ctr"/>
                      <a:endParaRPr lang="en-US" sz="3200" dirty="0">
                        <a:solidFill>
                          <a:schemeClr val="bg1"/>
                        </a:solidFill>
                        <a:latin typeface="Calibri" panose="020F0502020204030204" pitchFamily="34" charset="0"/>
                        <a:cs typeface="Calibri" panose="020F0502020204030204" pitchFamily="34" charset="0"/>
                      </a:endParaRPr>
                    </a:p>
                  </a:txBody>
                  <a:tcPr anchor="ctr">
                    <a:solidFill>
                      <a:srgbClr val="005596"/>
                    </a:solidFill>
                  </a:tcPr>
                </a:tc>
                <a:tc>
                  <a:txBody>
                    <a:bodyPr/>
                    <a:lstStyle/>
                    <a:p>
                      <a:pPr algn="ctr"/>
                      <a:r>
                        <a:rPr lang="en-US" sz="3200" dirty="0">
                          <a:solidFill>
                            <a:schemeClr val="bg1"/>
                          </a:solidFill>
                          <a:latin typeface="Calibri" panose="020F0502020204030204" pitchFamily="34" charset="0"/>
                          <a:cs typeface="Calibri" panose="020F0502020204030204" pitchFamily="34" charset="0"/>
                        </a:rPr>
                        <a:t>Management</a:t>
                      </a:r>
                    </a:p>
                  </a:txBody>
                  <a:tcPr anchor="ctr">
                    <a:solidFill>
                      <a:srgbClr val="005596"/>
                    </a:solidFill>
                  </a:tcPr>
                </a:tc>
                <a:tc>
                  <a:txBody>
                    <a:bodyPr/>
                    <a:lstStyle/>
                    <a:p>
                      <a:pPr algn="ctr"/>
                      <a:r>
                        <a:rPr lang="en-US" sz="3200" dirty="0">
                          <a:solidFill>
                            <a:schemeClr val="bg1"/>
                          </a:solidFill>
                          <a:latin typeface="Calibri" panose="020F0502020204030204" pitchFamily="34" charset="0"/>
                          <a:cs typeface="Calibri" panose="020F0502020204030204" pitchFamily="34" charset="0"/>
                        </a:rPr>
                        <a:t>Strategy</a:t>
                      </a:r>
                    </a:p>
                  </a:txBody>
                  <a:tcPr anchor="ctr">
                    <a:solidFill>
                      <a:srgbClr val="005596"/>
                    </a:solidFill>
                  </a:tcPr>
                </a:tc>
                <a:extLst>
                  <a:ext uri="{0D108BD9-81ED-4DB2-BD59-A6C34878D82A}">
                    <a16:rowId xmlns:a16="http://schemas.microsoft.com/office/drawing/2014/main" val="10584621"/>
                  </a:ext>
                </a:extLst>
              </a:tr>
              <a:tr h="370840">
                <a:tc>
                  <a:txBody>
                    <a:bodyPr/>
                    <a:lstStyle/>
                    <a:p>
                      <a:r>
                        <a:rPr lang="en-US" sz="2800" dirty="0">
                          <a:solidFill>
                            <a:schemeClr val="tx2"/>
                          </a:solidFill>
                          <a:latin typeface="Calibri" panose="020F0502020204030204" pitchFamily="34" charset="0"/>
                          <a:cs typeface="Calibri" panose="020F0502020204030204" pitchFamily="34" charset="0"/>
                        </a:rPr>
                        <a:t>Timescale</a:t>
                      </a:r>
                    </a:p>
                  </a:txBody>
                  <a:tcPr anchor="ctr"/>
                </a:tc>
                <a:tc>
                  <a:txBody>
                    <a:bodyPr/>
                    <a:lstStyle/>
                    <a:p>
                      <a:r>
                        <a:rPr lang="en-US" sz="2800" dirty="0">
                          <a:solidFill>
                            <a:schemeClr val="tx2"/>
                          </a:solidFill>
                          <a:latin typeface="Calibri" panose="020F0502020204030204" pitchFamily="34" charset="0"/>
                          <a:cs typeface="Calibri" panose="020F0502020204030204" pitchFamily="34" charset="0"/>
                        </a:rPr>
                        <a:t>Short term</a:t>
                      </a:r>
                    </a:p>
                  </a:txBody>
                  <a:tcPr anchor="ctr"/>
                </a:tc>
                <a:tc>
                  <a:txBody>
                    <a:bodyPr/>
                    <a:lstStyle/>
                    <a:p>
                      <a:r>
                        <a:rPr lang="en-US" sz="2800" dirty="0">
                          <a:solidFill>
                            <a:schemeClr val="tx2"/>
                          </a:solidFill>
                          <a:latin typeface="Calibri" panose="020F0502020204030204" pitchFamily="34" charset="0"/>
                          <a:cs typeface="Calibri" panose="020F0502020204030204" pitchFamily="34" charset="0"/>
                        </a:rPr>
                        <a:t>Long</a:t>
                      </a:r>
                      <a:r>
                        <a:rPr lang="en-US" sz="2800" baseline="0" dirty="0">
                          <a:solidFill>
                            <a:schemeClr val="tx2"/>
                          </a:solidFill>
                          <a:latin typeface="Calibri" panose="020F0502020204030204" pitchFamily="34" charset="0"/>
                          <a:cs typeface="Calibri" panose="020F0502020204030204" pitchFamily="34" charset="0"/>
                        </a:rPr>
                        <a:t> t</a:t>
                      </a:r>
                      <a:r>
                        <a:rPr lang="en-US" sz="2800" dirty="0">
                          <a:solidFill>
                            <a:schemeClr val="tx2"/>
                          </a:solidFill>
                          <a:latin typeface="Calibri" panose="020F0502020204030204" pitchFamily="34" charset="0"/>
                          <a:cs typeface="Calibri" panose="020F0502020204030204" pitchFamily="34" charset="0"/>
                        </a:rPr>
                        <a:t>erm</a:t>
                      </a:r>
                    </a:p>
                  </a:txBody>
                  <a:tcPr anchor="ctr"/>
                </a:tc>
                <a:extLst>
                  <a:ext uri="{0D108BD9-81ED-4DB2-BD59-A6C34878D82A}">
                    <a16:rowId xmlns:a16="http://schemas.microsoft.com/office/drawing/2014/main" val="1458341772"/>
                  </a:ext>
                </a:extLst>
              </a:tr>
              <a:tr h="370840">
                <a:tc>
                  <a:txBody>
                    <a:bodyPr/>
                    <a:lstStyle/>
                    <a:p>
                      <a:r>
                        <a:rPr lang="en-US" sz="2800" dirty="0">
                          <a:solidFill>
                            <a:schemeClr val="tx2"/>
                          </a:solidFill>
                          <a:latin typeface="Calibri" panose="020F0502020204030204" pitchFamily="34" charset="0"/>
                          <a:cs typeface="Calibri" panose="020F0502020204030204" pitchFamily="34" charset="0"/>
                        </a:rPr>
                        <a:t>Level of Analysis</a:t>
                      </a:r>
                    </a:p>
                  </a:txBody>
                  <a:tcPr anchor="ctr"/>
                </a:tc>
                <a:tc>
                  <a:txBody>
                    <a:bodyPr/>
                    <a:lstStyle/>
                    <a:p>
                      <a:r>
                        <a:rPr lang="en-US" sz="2800" dirty="0">
                          <a:solidFill>
                            <a:schemeClr val="tx2"/>
                          </a:solidFill>
                          <a:latin typeface="Calibri" panose="020F0502020204030204" pitchFamily="34" charset="0"/>
                          <a:cs typeface="Calibri" panose="020F0502020204030204" pitchFamily="34" charset="0"/>
                        </a:rPr>
                        <a:t>Micro</a:t>
                      </a:r>
                    </a:p>
                  </a:txBody>
                  <a:tcPr anchor="ctr"/>
                </a:tc>
                <a:tc>
                  <a:txBody>
                    <a:bodyPr/>
                    <a:lstStyle/>
                    <a:p>
                      <a:r>
                        <a:rPr lang="en-US" sz="2800" dirty="0">
                          <a:solidFill>
                            <a:schemeClr val="tx2"/>
                          </a:solidFill>
                          <a:latin typeface="Calibri" panose="020F0502020204030204" pitchFamily="34" charset="0"/>
                          <a:cs typeface="Calibri" panose="020F0502020204030204" pitchFamily="34" charset="0"/>
                        </a:rPr>
                        <a:t>Macro</a:t>
                      </a:r>
                    </a:p>
                  </a:txBody>
                  <a:tcPr anchor="ctr"/>
                </a:tc>
                <a:extLst>
                  <a:ext uri="{0D108BD9-81ED-4DB2-BD59-A6C34878D82A}">
                    <a16:rowId xmlns:a16="http://schemas.microsoft.com/office/drawing/2014/main" val="3483164865"/>
                  </a:ext>
                </a:extLst>
              </a:tr>
              <a:tr h="370840">
                <a:tc>
                  <a:txBody>
                    <a:bodyPr/>
                    <a:lstStyle/>
                    <a:p>
                      <a:r>
                        <a:rPr lang="en-US" sz="2800" dirty="0">
                          <a:solidFill>
                            <a:schemeClr val="tx2"/>
                          </a:solidFill>
                          <a:latin typeface="Calibri" panose="020F0502020204030204" pitchFamily="34" charset="0"/>
                          <a:cs typeface="Calibri" panose="020F0502020204030204" pitchFamily="34" charset="0"/>
                        </a:rPr>
                        <a:t>Level</a:t>
                      </a:r>
                      <a:r>
                        <a:rPr lang="en-US" sz="2800" baseline="0" dirty="0">
                          <a:solidFill>
                            <a:schemeClr val="tx2"/>
                          </a:solidFill>
                          <a:latin typeface="Calibri" panose="020F0502020204030204" pitchFamily="34" charset="0"/>
                          <a:cs typeface="Calibri" panose="020F0502020204030204" pitchFamily="34" charset="0"/>
                        </a:rPr>
                        <a:t> of Aggregation</a:t>
                      </a:r>
                      <a:endParaRPr lang="en-US" sz="2800" dirty="0">
                        <a:solidFill>
                          <a:schemeClr val="tx2"/>
                        </a:solidFill>
                        <a:latin typeface="Calibri" panose="020F0502020204030204" pitchFamily="34" charset="0"/>
                        <a:cs typeface="Calibri" panose="020F0502020204030204" pitchFamily="34" charset="0"/>
                      </a:endParaRPr>
                    </a:p>
                  </a:txBody>
                  <a:tcPr anchor="ctr"/>
                </a:tc>
                <a:tc>
                  <a:txBody>
                    <a:bodyPr/>
                    <a:lstStyle/>
                    <a:p>
                      <a:r>
                        <a:rPr lang="en-US" sz="2800" dirty="0">
                          <a:solidFill>
                            <a:schemeClr val="tx2"/>
                          </a:solidFill>
                          <a:latin typeface="Calibri" panose="020F0502020204030204" pitchFamily="34" charset="0"/>
                          <a:cs typeface="Calibri" panose="020F0502020204030204" pitchFamily="34" charset="0"/>
                        </a:rPr>
                        <a:t>Detailed</a:t>
                      </a:r>
                    </a:p>
                  </a:txBody>
                  <a:tcPr anchor="ctr"/>
                </a:tc>
                <a:tc>
                  <a:txBody>
                    <a:bodyPr/>
                    <a:lstStyle/>
                    <a:p>
                      <a:r>
                        <a:rPr lang="en-US" sz="2800" dirty="0">
                          <a:solidFill>
                            <a:schemeClr val="tx2"/>
                          </a:solidFill>
                          <a:latin typeface="Calibri" panose="020F0502020204030204" pitchFamily="34" charset="0"/>
                          <a:cs typeface="Calibri" panose="020F0502020204030204" pitchFamily="34" charset="0"/>
                        </a:rPr>
                        <a:t>Aggregated</a:t>
                      </a:r>
                    </a:p>
                  </a:txBody>
                  <a:tcPr anchor="ctr"/>
                </a:tc>
                <a:extLst>
                  <a:ext uri="{0D108BD9-81ED-4DB2-BD59-A6C34878D82A}">
                    <a16:rowId xmlns:a16="http://schemas.microsoft.com/office/drawing/2014/main" val="1344555839"/>
                  </a:ext>
                </a:extLst>
              </a:tr>
              <a:tr h="370840">
                <a:tc>
                  <a:txBody>
                    <a:bodyPr/>
                    <a:lstStyle/>
                    <a:p>
                      <a:r>
                        <a:rPr lang="en-US" sz="2800" dirty="0">
                          <a:solidFill>
                            <a:schemeClr val="tx2"/>
                          </a:solidFill>
                          <a:latin typeface="Calibri" panose="020F0502020204030204" pitchFamily="34" charset="0"/>
                          <a:cs typeface="Calibri" panose="020F0502020204030204" pitchFamily="34" charset="0"/>
                        </a:rPr>
                        <a:t>Level of Abstraction</a:t>
                      </a:r>
                    </a:p>
                  </a:txBody>
                  <a:tcPr anchor="ctr"/>
                </a:tc>
                <a:tc>
                  <a:txBody>
                    <a:bodyPr/>
                    <a:lstStyle/>
                    <a:p>
                      <a:r>
                        <a:rPr lang="en-US" sz="2800" dirty="0">
                          <a:solidFill>
                            <a:schemeClr val="tx2"/>
                          </a:solidFill>
                          <a:latin typeface="Calibri" panose="020F0502020204030204" pitchFamily="34" charset="0"/>
                          <a:cs typeface="Calibri" panose="020F0502020204030204" pitchFamily="34" charset="0"/>
                        </a:rPr>
                        <a:t>Concrete</a:t>
                      </a:r>
                    </a:p>
                  </a:txBody>
                  <a:tcPr anchor="ctr"/>
                </a:tc>
                <a:tc>
                  <a:txBody>
                    <a:bodyPr/>
                    <a:lstStyle/>
                    <a:p>
                      <a:r>
                        <a:rPr lang="en-US" sz="2800" dirty="0">
                          <a:solidFill>
                            <a:schemeClr val="tx2"/>
                          </a:solidFill>
                          <a:latin typeface="Calibri" panose="020F0502020204030204" pitchFamily="34" charset="0"/>
                          <a:cs typeface="Calibri" panose="020F0502020204030204" pitchFamily="34" charset="0"/>
                        </a:rPr>
                        <a:t>More philosophical</a:t>
                      </a:r>
                    </a:p>
                  </a:txBody>
                  <a:tcPr anchor="ctr"/>
                </a:tc>
                <a:extLst>
                  <a:ext uri="{0D108BD9-81ED-4DB2-BD59-A6C34878D82A}">
                    <a16:rowId xmlns:a16="http://schemas.microsoft.com/office/drawing/2014/main" val="364743860"/>
                  </a:ext>
                </a:extLst>
              </a:tr>
            </a:tbl>
          </a:graphicData>
        </a:graphic>
      </p:graphicFrame>
    </p:spTree>
    <p:extLst>
      <p:ext uri="{BB962C8B-B14F-4D97-AF65-F5344CB8AC3E}">
        <p14:creationId xmlns:p14="http://schemas.microsoft.com/office/powerpoint/2010/main" val="3022073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878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152400"/>
            <a:ext cx="11582400" cy="838200"/>
          </a:xfrm>
        </p:spPr>
        <p:txBody>
          <a:bodyPr>
            <a:noAutofit/>
          </a:bodyPr>
          <a:lstStyle/>
          <a:p>
            <a:r>
              <a:rPr lang="en-IN" dirty="0">
                <a:latin typeface="Calibri" panose="020F0502020204030204" pitchFamily="34" charset="0"/>
                <a:cs typeface="Calibri" panose="020F0502020204030204" pitchFamily="34" charset="0"/>
              </a:rPr>
              <a:t>The Four Perspectives on Operations Strategy</a:t>
            </a:r>
            <a:endParaRPr lang="en-US" dirty="0">
              <a:latin typeface="Calibri" panose="020F0502020204030204" pitchFamily="34" charset="0"/>
              <a:cs typeface="Calibri" panose="020F0502020204030204" pitchFamily="34" charset="0"/>
            </a:endParaRPr>
          </a:p>
        </p:txBody>
      </p:sp>
      <p:grpSp>
        <p:nvGrpSpPr>
          <p:cNvPr id="2" name="Group 1" descr="This slide depicts the relationship between the four perspectives on Operations Strategy: Top-down, Bottom-up, Operations resources, and Market requirements. The four perspectives are arranged in a N-S-E-W order with &quot;Operations Strategy&quot; located in the middle with two arrows circling it indicating a counter-clockwise cyclical process.  ">
            <a:extLst>
              <a:ext uri="{FF2B5EF4-FFF2-40B4-BE49-F238E27FC236}">
                <a16:creationId xmlns:a16="http://schemas.microsoft.com/office/drawing/2014/main" id="{8DE2B64C-590E-42C2-B32E-71F2BCD5A571}"/>
              </a:ext>
            </a:extLst>
          </p:cNvPr>
          <p:cNvGrpSpPr/>
          <p:nvPr/>
        </p:nvGrpSpPr>
        <p:grpSpPr>
          <a:xfrm>
            <a:off x="2286000" y="1330887"/>
            <a:ext cx="7444163" cy="5076941"/>
            <a:chOff x="2286000" y="1330887"/>
            <a:chExt cx="7444163" cy="5076941"/>
          </a:xfrm>
        </p:grpSpPr>
        <p:grpSp>
          <p:nvGrpSpPr>
            <p:cNvPr id="17" name="Group 33"/>
            <p:cNvGrpSpPr>
              <a:grpSpLocks/>
            </p:cNvGrpSpPr>
            <p:nvPr/>
          </p:nvGrpSpPr>
          <p:grpSpPr bwMode="auto">
            <a:xfrm>
              <a:off x="4981573" y="1330887"/>
              <a:ext cx="1919950" cy="1764029"/>
              <a:chOff x="2461" y="609"/>
              <a:chExt cx="1330" cy="1322"/>
            </a:xfrm>
          </p:grpSpPr>
          <p:sp>
            <p:nvSpPr>
              <p:cNvPr id="19" name="AutoShape 5"/>
              <p:cNvSpPr>
                <a:spLocks noChangeArrowheads="1"/>
              </p:cNvSpPr>
              <p:nvPr/>
            </p:nvSpPr>
            <p:spPr bwMode="auto">
              <a:xfrm rot="16200000" flipH="1">
                <a:off x="2462" y="609"/>
                <a:ext cx="1322" cy="1322"/>
              </a:xfrm>
              <a:prstGeom prst="homePlate">
                <a:avLst>
                  <a:gd name="adj" fmla="val 25028"/>
                </a:avLst>
              </a:prstGeom>
              <a:solidFill>
                <a:schemeClr val="bg1">
                  <a:lumMod val="95000"/>
                </a:schemeClr>
              </a:solidFill>
              <a:ln w="25400">
                <a:noFill/>
                <a:miter lim="800000"/>
                <a:headEnd/>
                <a:tailEnd/>
              </a:ln>
              <a:effectLst/>
            </p:spPr>
            <p:txBody>
              <a:bodyPr wrap="none" lIns="274320" anchor="ctr">
                <a:noAutofit/>
              </a:bodyPr>
              <a:lstStyle/>
              <a:p>
                <a:endParaRPr lang="en-GB" sz="2000" dirty="0">
                  <a:solidFill>
                    <a:schemeClr val="tx2"/>
                  </a:solidFill>
                  <a:latin typeface="Calibri" panose="020F0502020204030204" pitchFamily="34" charset="0"/>
                  <a:cs typeface="Calibri" panose="020F0502020204030204" pitchFamily="34" charset="0"/>
                </a:endParaRPr>
              </a:p>
            </p:txBody>
          </p:sp>
          <p:sp>
            <p:nvSpPr>
              <p:cNvPr id="20" name="Rectangle 6"/>
              <p:cNvSpPr>
                <a:spLocks noChangeArrowheads="1"/>
              </p:cNvSpPr>
              <p:nvPr/>
            </p:nvSpPr>
            <p:spPr bwMode="auto">
              <a:xfrm>
                <a:off x="2461" y="609"/>
                <a:ext cx="1330" cy="1211"/>
              </a:xfrm>
              <a:prstGeom prst="rect">
                <a:avLst/>
              </a:prstGeom>
              <a:noFill/>
              <a:ln w="12700">
                <a:noFill/>
                <a:miter lim="800000"/>
                <a:headEnd/>
                <a:tailEnd/>
              </a:ln>
              <a:effectLst/>
            </p:spPr>
            <p:txBody>
              <a:bodyPr lIns="274320" tIns="41044" rIns="83554" bIns="41044" anchor="ctr">
                <a:noAutofit/>
              </a:bodyPr>
              <a:lstStyle/>
              <a:p>
                <a:pPr>
                  <a:spcBef>
                    <a:spcPts val="600"/>
                  </a:spcBef>
                </a:pPr>
                <a:r>
                  <a:rPr lang="en-US" b="1" dirty="0">
                    <a:solidFill>
                      <a:schemeClr val="tx2"/>
                    </a:solidFill>
                    <a:latin typeface="Calibri" panose="020F0502020204030204" pitchFamily="34" charset="0"/>
                    <a:cs typeface="Calibri" panose="020F0502020204030204" pitchFamily="34" charset="0"/>
                  </a:rPr>
                  <a:t>Top-down</a:t>
                </a:r>
                <a:endParaRPr lang="en-US" dirty="0">
                  <a:solidFill>
                    <a:schemeClr val="tx2"/>
                  </a:solidFill>
                  <a:latin typeface="Calibri" panose="020F0502020204030204" pitchFamily="34" charset="0"/>
                  <a:cs typeface="Calibri" panose="020F0502020204030204" pitchFamily="34" charset="0"/>
                </a:endParaRPr>
              </a:p>
              <a:p>
                <a:pPr>
                  <a:spcBef>
                    <a:spcPts val="600"/>
                  </a:spcBef>
                </a:pPr>
                <a:r>
                  <a:rPr lang="en-US" dirty="0">
                    <a:solidFill>
                      <a:schemeClr val="tx2"/>
                    </a:solidFill>
                    <a:latin typeface="Calibri" panose="020F0502020204030204" pitchFamily="34" charset="0"/>
                    <a:cs typeface="Calibri" panose="020F0502020204030204" pitchFamily="34" charset="0"/>
                  </a:rPr>
                  <a:t>Should interpret higher-level strategy</a:t>
                </a:r>
              </a:p>
            </p:txBody>
          </p:sp>
        </p:grpSp>
        <p:sp>
          <p:nvSpPr>
            <p:cNvPr id="21" name="AutoShape 8"/>
            <p:cNvSpPr>
              <a:spLocks noChangeArrowheads="1"/>
            </p:cNvSpPr>
            <p:nvPr/>
          </p:nvSpPr>
          <p:spPr bwMode="auto">
            <a:xfrm>
              <a:off x="2286000" y="3116601"/>
              <a:ext cx="2852928" cy="1150222"/>
            </a:xfrm>
            <a:prstGeom prst="homePlate">
              <a:avLst>
                <a:gd name="adj" fmla="val 60102"/>
              </a:avLst>
            </a:prstGeom>
            <a:solidFill>
              <a:schemeClr val="bg1">
                <a:lumMod val="95000"/>
              </a:schemeClr>
            </a:solidFill>
            <a:ln w="25400">
              <a:noFill/>
              <a:miter lim="800000"/>
              <a:headEnd/>
              <a:tailEnd/>
            </a:ln>
            <a:effectLst/>
          </p:spPr>
          <p:txBody>
            <a:bodyPr wrap="none" anchor="ctr">
              <a:noAutofit/>
            </a:bodyPr>
            <a:lstStyle/>
            <a:p>
              <a:pPr>
                <a:spcBef>
                  <a:spcPts val="600"/>
                </a:spcBef>
              </a:pPr>
              <a:r>
                <a:rPr lang="en-US" b="1" dirty="0">
                  <a:solidFill>
                    <a:schemeClr val="tx2"/>
                  </a:solidFill>
                  <a:latin typeface="Calibri" panose="020F0502020204030204" pitchFamily="34" charset="0"/>
                  <a:cs typeface="Calibri" panose="020F0502020204030204" pitchFamily="34" charset="0"/>
                </a:rPr>
                <a:t>Operations resources</a:t>
              </a:r>
              <a:endParaRPr lang="en-US" dirty="0">
                <a:solidFill>
                  <a:schemeClr val="tx2"/>
                </a:solidFill>
                <a:latin typeface="Calibri" panose="020F0502020204030204" pitchFamily="34" charset="0"/>
                <a:cs typeface="Calibri" panose="020F0502020204030204" pitchFamily="34" charset="0"/>
              </a:endParaRPr>
            </a:p>
            <a:p>
              <a:pPr>
                <a:spcBef>
                  <a:spcPts val="600"/>
                </a:spcBef>
              </a:pPr>
              <a:r>
                <a:rPr lang="en-US" dirty="0">
                  <a:solidFill>
                    <a:schemeClr val="tx2"/>
                  </a:solidFill>
                  <a:latin typeface="Calibri" panose="020F0502020204030204" pitchFamily="34" charset="0"/>
                  <a:cs typeface="Calibri" panose="020F0502020204030204" pitchFamily="34" charset="0"/>
                </a:rPr>
                <a:t>Should build </a:t>
              </a:r>
              <a:br>
                <a:rPr lang="en-US" dirty="0">
                  <a:solidFill>
                    <a:schemeClr val="tx2"/>
                  </a:solidFill>
                  <a:latin typeface="Calibri" panose="020F0502020204030204" pitchFamily="34" charset="0"/>
                  <a:cs typeface="Calibri" panose="020F0502020204030204" pitchFamily="34" charset="0"/>
                </a:rPr>
              </a:br>
              <a:r>
                <a:rPr lang="en-US" dirty="0">
                  <a:solidFill>
                    <a:schemeClr val="tx2"/>
                  </a:solidFill>
                  <a:latin typeface="Calibri" panose="020F0502020204030204" pitchFamily="34" charset="0"/>
                  <a:cs typeface="Calibri" panose="020F0502020204030204" pitchFamily="34" charset="0"/>
                </a:rPr>
                <a:t>operations capabilities </a:t>
              </a:r>
            </a:p>
          </p:txBody>
        </p:sp>
        <p:grpSp>
          <p:nvGrpSpPr>
            <p:cNvPr id="22" name="Group 34"/>
            <p:cNvGrpSpPr>
              <a:grpSpLocks/>
            </p:cNvGrpSpPr>
            <p:nvPr/>
          </p:nvGrpSpPr>
          <p:grpSpPr bwMode="auto">
            <a:xfrm>
              <a:off x="4960123" y="4726529"/>
              <a:ext cx="1962849" cy="1681299"/>
              <a:chOff x="2347" y="2563"/>
              <a:chExt cx="1471" cy="1260"/>
            </a:xfrm>
          </p:grpSpPr>
          <p:sp>
            <p:nvSpPr>
              <p:cNvPr id="23" name="AutoShape 11"/>
              <p:cNvSpPr>
                <a:spLocks noChangeArrowheads="1"/>
              </p:cNvSpPr>
              <p:nvPr/>
            </p:nvSpPr>
            <p:spPr bwMode="auto">
              <a:xfrm rot="16200000">
                <a:off x="2437" y="2473"/>
                <a:ext cx="1260" cy="1439"/>
              </a:xfrm>
              <a:prstGeom prst="homePlate">
                <a:avLst>
                  <a:gd name="adj" fmla="val 25028"/>
                </a:avLst>
              </a:prstGeom>
              <a:solidFill>
                <a:schemeClr val="bg1">
                  <a:lumMod val="95000"/>
                </a:schemeClr>
              </a:solidFill>
              <a:ln w="25400">
                <a:noFill/>
                <a:miter lim="800000"/>
                <a:headEnd/>
                <a:tailEnd/>
              </a:ln>
              <a:effectLst/>
            </p:spPr>
            <p:txBody>
              <a:bodyPr wrap="none" anchor="ctr">
                <a:noAutofit/>
              </a:bodyPr>
              <a:lstStyle/>
              <a:p>
                <a:endParaRPr lang="en-GB" sz="2000" dirty="0">
                  <a:solidFill>
                    <a:schemeClr val="tx2"/>
                  </a:solidFill>
                  <a:latin typeface="Calibri" panose="020F0502020204030204" pitchFamily="34" charset="0"/>
                  <a:cs typeface="Calibri" panose="020F0502020204030204" pitchFamily="34" charset="0"/>
                </a:endParaRPr>
              </a:p>
            </p:txBody>
          </p:sp>
          <p:sp>
            <p:nvSpPr>
              <p:cNvPr id="24" name="Rectangle 12"/>
              <p:cNvSpPr>
                <a:spLocks noChangeArrowheads="1"/>
              </p:cNvSpPr>
              <p:nvPr/>
            </p:nvSpPr>
            <p:spPr bwMode="auto">
              <a:xfrm>
                <a:off x="2481" y="2844"/>
                <a:ext cx="1337" cy="978"/>
              </a:xfrm>
              <a:prstGeom prst="rect">
                <a:avLst/>
              </a:prstGeom>
              <a:noFill/>
              <a:ln w="12700">
                <a:noFill/>
                <a:miter lim="800000"/>
                <a:headEnd/>
                <a:tailEnd/>
              </a:ln>
              <a:effectLst/>
            </p:spPr>
            <p:txBody>
              <a:bodyPr wrap="square" lIns="83554" tIns="41044" rIns="83554" bIns="41044">
                <a:noAutofit/>
              </a:bodyPr>
              <a:lstStyle/>
              <a:p>
                <a:pPr>
                  <a:spcBef>
                    <a:spcPts val="600"/>
                  </a:spcBef>
                </a:pPr>
                <a:r>
                  <a:rPr lang="en-US" b="1" dirty="0">
                    <a:solidFill>
                      <a:schemeClr val="tx2"/>
                    </a:solidFill>
                    <a:latin typeface="Calibri" panose="020F0502020204030204" pitchFamily="34" charset="0"/>
                    <a:cs typeface="Calibri" panose="020F0502020204030204" pitchFamily="34" charset="0"/>
                  </a:rPr>
                  <a:t>Bottom-up</a:t>
                </a:r>
                <a:endParaRPr lang="en-GB" b="1" dirty="0">
                  <a:solidFill>
                    <a:schemeClr val="tx2"/>
                  </a:solidFill>
                  <a:latin typeface="Calibri" panose="020F0502020204030204" pitchFamily="34" charset="0"/>
                  <a:cs typeface="Calibri" panose="020F0502020204030204" pitchFamily="34" charset="0"/>
                </a:endParaRPr>
              </a:p>
              <a:p>
                <a:pPr>
                  <a:spcBef>
                    <a:spcPts val="600"/>
                  </a:spcBef>
                </a:pPr>
                <a:r>
                  <a:rPr lang="en-GB" dirty="0">
                    <a:solidFill>
                      <a:schemeClr val="tx2"/>
                    </a:solidFill>
                    <a:latin typeface="Calibri" panose="020F0502020204030204" pitchFamily="34" charset="0"/>
                    <a:cs typeface="Calibri" panose="020F0502020204030204" pitchFamily="34" charset="0"/>
                  </a:rPr>
                  <a:t>Should learn from day-to-day experiences</a:t>
                </a:r>
                <a:endParaRPr lang="en-US" dirty="0">
                  <a:solidFill>
                    <a:schemeClr val="tx2"/>
                  </a:solidFill>
                  <a:latin typeface="Calibri" panose="020F0502020204030204" pitchFamily="34" charset="0"/>
                  <a:cs typeface="Calibri" panose="020F0502020204030204" pitchFamily="34" charset="0"/>
                </a:endParaRPr>
              </a:p>
            </p:txBody>
          </p:sp>
        </p:grpSp>
        <p:sp>
          <p:nvSpPr>
            <p:cNvPr id="25" name="AutoShape 14"/>
            <p:cNvSpPr>
              <a:spLocks noChangeArrowheads="1"/>
            </p:cNvSpPr>
            <p:nvPr/>
          </p:nvSpPr>
          <p:spPr bwMode="auto">
            <a:xfrm flipH="1">
              <a:off x="6880939" y="3121920"/>
              <a:ext cx="2849224" cy="1150221"/>
            </a:xfrm>
            <a:prstGeom prst="homePlate">
              <a:avLst>
                <a:gd name="adj" fmla="val 61553"/>
              </a:avLst>
            </a:prstGeom>
            <a:solidFill>
              <a:schemeClr val="bg1">
                <a:lumMod val="95000"/>
              </a:schemeClr>
            </a:solidFill>
            <a:ln w="25400">
              <a:noFill/>
              <a:miter lim="800000"/>
              <a:headEnd/>
              <a:tailEnd/>
            </a:ln>
            <a:effectLst/>
          </p:spPr>
          <p:txBody>
            <a:bodyPr wrap="none" lIns="365760" anchor="ctr">
              <a:noAutofit/>
            </a:bodyPr>
            <a:lstStyle/>
            <a:p>
              <a:pPr>
                <a:spcBef>
                  <a:spcPts val="600"/>
                </a:spcBef>
              </a:pPr>
              <a:r>
                <a:rPr lang="en-US" b="1" dirty="0">
                  <a:solidFill>
                    <a:schemeClr val="tx2"/>
                  </a:solidFill>
                  <a:latin typeface="Calibri" panose="020F0502020204030204" pitchFamily="34" charset="0"/>
                  <a:cs typeface="Calibri" panose="020F0502020204030204" pitchFamily="34" charset="0"/>
                </a:rPr>
                <a:t>Market requirements</a:t>
              </a:r>
              <a:endParaRPr lang="en-US" dirty="0">
                <a:solidFill>
                  <a:schemeClr val="tx2"/>
                </a:solidFill>
                <a:latin typeface="Calibri" panose="020F0502020204030204" pitchFamily="34" charset="0"/>
                <a:cs typeface="Calibri" panose="020F0502020204030204" pitchFamily="34" charset="0"/>
              </a:endParaRPr>
            </a:p>
            <a:p>
              <a:pPr>
                <a:spcBef>
                  <a:spcPts val="600"/>
                </a:spcBef>
              </a:pPr>
              <a:r>
                <a:rPr lang="en-US" dirty="0">
                  <a:solidFill>
                    <a:schemeClr val="tx2"/>
                  </a:solidFill>
                  <a:latin typeface="Calibri" panose="020F0502020204030204" pitchFamily="34" charset="0"/>
                  <a:cs typeface="Calibri" panose="020F0502020204030204" pitchFamily="34" charset="0"/>
                </a:rPr>
                <a:t>Should satisfy the </a:t>
              </a:r>
              <a:br>
                <a:rPr lang="en-US" dirty="0">
                  <a:solidFill>
                    <a:schemeClr val="tx2"/>
                  </a:solidFill>
                  <a:latin typeface="Calibri" panose="020F0502020204030204" pitchFamily="34" charset="0"/>
                  <a:cs typeface="Calibri" panose="020F0502020204030204" pitchFamily="34" charset="0"/>
                </a:rPr>
              </a:br>
              <a:r>
                <a:rPr lang="en-US" dirty="0">
                  <a:solidFill>
                    <a:schemeClr val="tx2"/>
                  </a:solidFill>
                  <a:latin typeface="Calibri" panose="020F0502020204030204" pitchFamily="34" charset="0"/>
                  <a:cs typeface="Calibri" panose="020F0502020204030204" pitchFamily="34" charset="0"/>
                </a:rPr>
                <a:t>organization’s markets</a:t>
              </a:r>
            </a:p>
          </p:txBody>
        </p:sp>
        <p:sp>
          <p:nvSpPr>
            <p:cNvPr id="26" name="TextBox 25"/>
            <p:cNvSpPr txBox="1"/>
            <p:nvPr/>
          </p:nvSpPr>
          <p:spPr>
            <a:xfrm>
              <a:off x="5071169" y="3598939"/>
              <a:ext cx="1715744" cy="644387"/>
            </a:xfrm>
            <a:prstGeom prst="rect">
              <a:avLst/>
            </a:prstGeom>
            <a:noFill/>
          </p:spPr>
          <p:txBody>
            <a:bodyPr wrap="square" rtlCol="0" anchor="ctr">
              <a:noAutofit/>
            </a:bodyPr>
            <a:lstStyle/>
            <a:p>
              <a:pPr algn="ctr"/>
              <a:r>
                <a:rPr lang="en-IN" sz="2000" b="1" dirty="0">
                  <a:solidFill>
                    <a:schemeClr val="tx2"/>
                  </a:solidFill>
                  <a:latin typeface="Calibri" panose="020F0502020204030204" pitchFamily="34" charset="0"/>
                  <a:cs typeface="Calibri" panose="020F0502020204030204" pitchFamily="34" charset="0"/>
                </a:rPr>
                <a:t>Operations Strategy</a:t>
              </a:r>
            </a:p>
          </p:txBody>
        </p:sp>
        <p:grpSp>
          <p:nvGrpSpPr>
            <p:cNvPr id="27" name="Group 26"/>
            <p:cNvGrpSpPr/>
            <p:nvPr/>
          </p:nvGrpSpPr>
          <p:grpSpPr>
            <a:xfrm>
              <a:off x="5099538" y="2829760"/>
              <a:ext cx="1659007" cy="2182745"/>
              <a:chOff x="4627675" y="2829760"/>
              <a:chExt cx="1659007" cy="2182745"/>
            </a:xfrm>
          </p:grpSpPr>
          <p:sp>
            <p:nvSpPr>
              <p:cNvPr id="28" name="Arc 27"/>
              <p:cNvSpPr/>
              <p:nvPr/>
            </p:nvSpPr>
            <p:spPr>
              <a:xfrm rot="18733988">
                <a:off x="4627675" y="3353498"/>
                <a:ext cx="1659007" cy="1659007"/>
              </a:xfrm>
              <a:prstGeom prst="arc">
                <a:avLst/>
              </a:prstGeom>
              <a:ln w="19050">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latin typeface="Calibri" panose="020F0502020204030204" pitchFamily="34" charset="0"/>
                  <a:cs typeface="Calibri" panose="020F0502020204030204" pitchFamily="34" charset="0"/>
                </a:endParaRPr>
              </a:p>
            </p:txBody>
          </p:sp>
          <p:sp>
            <p:nvSpPr>
              <p:cNvPr id="29" name="Arc 28"/>
              <p:cNvSpPr/>
              <p:nvPr/>
            </p:nvSpPr>
            <p:spPr>
              <a:xfrm rot="18733988" flipH="1" flipV="1">
                <a:off x="4627675" y="2829760"/>
                <a:ext cx="1659007" cy="1659007"/>
              </a:xfrm>
              <a:prstGeom prst="arc">
                <a:avLst/>
              </a:prstGeom>
              <a:ln w="19050">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1757444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descr="This slide depicts the strategic reconciliation between Operations resources and Market requirements. A flow chart can be found with four steps: &quot;What you have&quot; and &quot;What you do&quot; under Operations resources and &quot;What you want&quot; and &quot;What you need&quot; under Market requirements. Arrows connect each box from end to end in both directions. "/>
          <p:cNvGrpSpPr/>
          <p:nvPr/>
        </p:nvGrpSpPr>
        <p:grpSpPr>
          <a:xfrm>
            <a:off x="1119536" y="1473459"/>
            <a:ext cx="9952929" cy="4277463"/>
            <a:chOff x="1285874" y="1473459"/>
            <a:chExt cx="9952929" cy="4277463"/>
          </a:xfrm>
        </p:grpSpPr>
        <p:grpSp>
          <p:nvGrpSpPr>
            <p:cNvPr id="36" name="Group 35"/>
            <p:cNvGrpSpPr/>
            <p:nvPr/>
          </p:nvGrpSpPr>
          <p:grpSpPr>
            <a:xfrm>
              <a:off x="1285874" y="1473459"/>
              <a:ext cx="9952929" cy="3707208"/>
              <a:chOff x="1083605" y="1473460"/>
              <a:chExt cx="9620250" cy="3282428"/>
            </a:xfrm>
          </p:grpSpPr>
          <p:sp>
            <p:nvSpPr>
              <p:cNvPr id="38" name="Rectangle 37"/>
              <p:cNvSpPr/>
              <p:nvPr/>
            </p:nvSpPr>
            <p:spPr>
              <a:xfrm>
                <a:off x="1083605" y="2590800"/>
                <a:ext cx="1809750" cy="17234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Bef>
                    <a:spcPct val="50000"/>
                  </a:spcBef>
                </a:pPr>
                <a:r>
                  <a:rPr lang="en-GB" sz="2000" dirty="0">
                    <a:solidFill>
                      <a:schemeClr val="tx2"/>
                    </a:solidFill>
                    <a:latin typeface="Calibri" panose="020F0502020204030204" pitchFamily="34" charset="0"/>
                    <a:cs typeface="Calibri" panose="020F0502020204030204" pitchFamily="34" charset="0"/>
                  </a:rPr>
                  <a:t>What you </a:t>
                </a:r>
                <a:r>
                  <a:rPr lang="en-GB" sz="2000" b="1" dirty="0">
                    <a:solidFill>
                      <a:schemeClr val="tx2"/>
                    </a:solidFill>
                    <a:latin typeface="Calibri" panose="020F0502020204030204" pitchFamily="34" charset="0"/>
                    <a:cs typeface="Calibri" panose="020F0502020204030204" pitchFamily="34" charset="0"/>
                  </a:rPr>
                  <a:t>have</a:t>
                </a:r>
              </a:p>
              <a:p>
                <a:pPr algn="ctr">
                  <a:spcBef>
                    <a:spcPct val="50000"/>
                  </a:spcBef>
                </a:pPr>
                <a:r>
                  <a:rPr lang="en-GB" sz="2000" i="1" dirty="0">
                    <a:solidFill>
                      <a:schemeClr val="tx2"/>
                    </a:solidFill>
                    <a:latin typeface="Calibri" panose="020F0502020204030204" pitchFamily="34" charset="0"/>
                    <a:cs typeface="Calibri" panose="020F0502020204030204" pitchFamily="34" charset="0"/>
                  </a:rPr>
                  <a:t>in terms of </a:t>
                </a:r>
                <a:br>
                  <a:rPr lang="en-GB" sz="2000" i="1" dirty="0">
                    <a:solidFill>
                      <a:schemeClr val="tx2"/>
                    </a:solidFill>
                    <a:latin typeface="Calibri" panose="020F0502020204030204" pitchFamily="34" charset="0"/>
                    <a:cs typeface="Calibri" panose="020F0502020204030204" pitchFamily="34" charset="0"/>
                  </a:rPr>
                </a:br>
                <a:r>
                  <a:rPr lang="en-GB" sz="2000" i="1" dirty="0">
                    <a:solidFill>
                      <a:schemeClr val="tx2"/>
                    </a:solidFill>
                    <a:latin typeface="Calibri" panose="020F0502020204030204" pitchFamily="34" charset="0"/>
                    <a:cs typeface="Calibri" panose="020F0502020204030204" pitchFamily="34" charset="0"/>
                  </a:rPr>
                  <a:t>operations </a:t>
                </a:r>
                <a:br>
                  <a:rPr lang="en-GB" sz="2000" i="1" dirty="0">
                    <a:solidFill>
                      <a:schemeClr val="tx2"/>
                    </a:solidFill>
                    <a:latin typeface="Calibri" panose="020F0502020204030204" pitchFamily="34" charset="0"/>
                    <a:cs typeface="Calibri" panose="020F0502020204030204" pitchFamily="34" charset="0"/>
                  </a:rPr>
                </a:br>
                <a:r>
                  <a:rPr lang="en-GB" sz="2000" i="1" dirty="0">
                    <a:solidFill>
                      <a:schemeClr val="tx2"/>
                    </a:solidFill>
                    <a:latin typeface="Calibri" panose="020F0502020204030204" pitchFamily="34" charset="0"/>
                    <a:cs typeface="Calibri" panose="020F0502020204030204" pitchFamily="34" charset="0"/>
                  </a:rPr>
                  <a:t>capabilities</a:t>
                </a:r>
                <a:endParaRPr lang="en-US" sz="2000" i="1" dirty="0">
                  <a:solidFill>
                    <a:schemeClr val="tx2"/>
                  </a:solidFill>
                  <a:latin typeface="Calibri" panose="020F0502020204030204" pitchFamily="34" charset="0"/>
                  <a:cs typeface="Calibri" panose="020F0502020204030204" pitchFamily="34" charset="0"/>
                </a:endParaRPr>
              </a:p>
              <a:p>
                <a:pPr algn="ctr">
                  <a:spcBef>
                    <a:spcPct val="50000"/>
                  </a:spcBef>
                </a:pPr>
                <a:endParaRPr lang="en-US" sz="2000" b="1" dirty="0">
                  <a:solidFill>
                    <a:schemeClr val="tx2"/>
                  </a:solidFill>
                  <a:latin typeface="Calibri" panose="020F0502020204030204" pitchFamily="34" charset="0"/>
                  <a:cs typeface="Calibri" panose="020F0502020204030204" pitchFamily="34" charset="0"/>
                </a:endParaRPr>
              </a:p>
            </p:txBody>
          </p:sp>
          <p:sp>
            <p:nvSpPr>
              <p:cNvPr id="39" name="Rectangle 38"/>
              <p:cNvSpPr/>
              <p:nvPr/>
            </p:nvSpPr>
            <p:spPr>
              <a:xfrm>
                <a:off x="3687105" y="2590800"/>
                <a:ext cx="1809750" cy="17234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Bef>
                    <a:spcPct val="50000"/>
                  </a:spcBef>
                </a:pPr>
                <a:r>
                  <a:rPr lang="en-GB" sz="2000" dirty="0">
                    <a:solidFill>
                      <a:schemeClr val="tx2"/>
                    </a:solidFill>
                    <a:latin typeface="Calibri" panose="020F0502020204030204" pitchFamily="34" charset="0"/>
                    <a:cs typeface="Calibri" panose="020F0502020204030204" pitchFamily="34" charset="0"/>
                  </a:rPr>
                  <a:t>What you </a:t>
                </a:r>
                <a:r>
                  <a:rPr lang="en-GB" sz="2000" b="1" dirty="0">
                    <a:solidFill>
                      <a:schemeClr val="tx2"/>
                    </a:solidFill>
                    <a:latin typeface="Calibri" panose="020F0502020204030204" pitchFamily="34" charset="0"/>
                    <a:cs typeface="Calibri" panose="020F0502020204030204" pitchFamily="34" charset="0"/>
                  </a:rPr>
                  <a:t>do</a:t>
                </a:r>
              </a:p>
              <a:p>
                <a:pPr algn="ctr">
                  <a:spcBef>
                    <a:spcPct val="50000"/>
                  </a:spcBef>
                </a:pPr>
                <a:r>
                  <a:rPr lang="en-GB" sz="2000" i="1" dirty="0">
                    <a:solidFill>
                      <a:schemeClr val="tx2"/>
                    </a:solidFill>
                    <a:latin typeface="Calibri" panose="020F0502020204030204" pitchFamily="34" charset="0"/>
                    <a:cs typeface="Calibri" panose="020F0502020204030204" pitchFamily="34" charset="0"/>
                  </a:rPr>
                  <a:t>to maintain your capabilities and satisfy markets</a:t>
                </a:r>
                <a:endParaRPr lang="en-US" sz="2000" i="1" dirty="0">
                  <a:solidFill>
                    <a:schemeClr val="tx2"/>
                  </a:solidFill>
                  <a:latin typeface="Calibri" panose="020F0502020204030204" pitchFamily="34" charset="0"/>
                  <a:cs typeface="Calibri" panose="020F0502020204030204" pitchFamily="34" charset="0"/>
                </a:endParaRPr>
              </a:p>
            </p:txBody>
          </p:sp>
          <p:sp>
            <p:nvSpPr>
              <p:cNvPr id="40" name="Rectangle 39"/>
              <p:cNvSpPr/>
              <p:nvPr/>
            </p:nvSpPr>
            <p:spPr>
              <a:xfrm>
                <a:off x="6290605" y="2590800"/>
                <a:ext cx="1809750" cy="17234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Bef>
                    <a:spcPct val="50000"/>
                  </a:spcBef>
                </a:pPr>
                <a:r>
                  <a:rPr lang="en-GB" sz="2000" dirty="0">
                    <a:solidFill>
                      <a:schemeClr val="tx2"/>
                    </a:solidFill>
                    <a:latin typeface="Calibri" panose="020F0502020204030204" pitchFamily="34" charset="0"/>
                    <a:cs typeface="Calibri" panose="020F0502020204030204" pitchFamily="34" charset="0"/>
                  </a:rPr>
                  <a:t>What you </a:t>
                </a:r>
                <a:r>
                  <a:rPr lang="en-GB" sz="2000" b="1" dirty="0">
                    <a:solidFill>
                      <a:schemeClr val="tx2"/>
                    </a:solidFill>
                    <a:latin typeface="Calibri" panose="020F0502020204030204" pitchFamily="34" charset="0"/>
                    <a:cs typeface="Calibri" panose="020F0502020204030204" pitchFamily="34" charset="0"/>
                  </a:rPr>
                  <a:t>want</a:t>
                </a:r>
              </a:p>
              <a:p>
                <a:pPr algn="ctr">
                  <a:spcBef>
                    <a:spcPct val="50000"/>
                  </a:spcBef>
                </a:pPr>
                <a:r>
                  <a:rPr lang="en-GB" sz="2000" i="1" dirty="0">
                    <a:solidFill>
                      <a:schemeClr val="tx2"/>
                    </a:solidFill>
                    <a:latin typeface="Calibri" panose="020F0502020204030204" pitchFamily="34" charset="0"/>
                    <a:cs typeface="Calibri" panose="020F0502020204030204" pitchFamily="34" charset="0"/>
                  </a:rPr>
                  <a:t>from your </a:t>
                </a:r>
                <a:br>
                  <a:rPr lang="en-GB" sz="2000" i="1" dirty="0">
                    <a:solidFill>
                      <a:schemeClr val="tx2"/>
                    </a:solidFill>
                    <a:latin typeface="Calibri" panose="020F0502020204030204" pitchFamily="34" charset="0"/>
                    <a:cs typeface="Calibri" panose="020F0502020204030204" pitchFamily="34" charset="0"/>
                  </a:rPr>
                </a:br>
                <a:r>
                  <a:rPr lang="en-GB" sz="2000" i="1" dirty="0">
                    <a:solidFill>
                      <a:schemeClr val="tx2"/>
                    </a:solidFill>
                    <a:latin typeface="Calibri" panose="020F0502020204030204" pitchFamily="34" charset="0"/>
                    <a:cs typeface="Calibri" panose="020F0502020204030204" pitchFamily="34" charset="0"/>
                  </a:rPr>
                  <a:t>operations to </a:t>
                </a:r>
                <a:br>
                  <a:rPr lang="en-GB" sz="2000" i="1" dirty="0">
                    <a:solidFill>
                      <a:schemeClr val="tx2"/>
                    </a:solidFill>
                    <a:latin typeface="Calibri" panose="020F0502020204030204" pitchFamily="34" charset="0"/>
                    <a:cs typeface="Calibri" panose="020F0502020204030204" pitchFamily="34" charset="0"/>
                  </a:rPr>
                </a:br>
                <a:r>
                  <a:rPr lang="en-GB" sz="2000" i="1" dirty="0">
                    <a:solidFill>
                      <a:schemeClr val="tx2"/>
                    </a:solidFill>
                    <a:latin typeface="Calibri" panose="020F0502020204030204" pitchFamily="34" charset="0"/>
                    <a:cs typeface="Calibri" panose="020F0502020204030204" pitchFamily="34" charset="0"/>
                  </a:rPr>
                  <a:t>help you </a:t>
                </a:r>
                <a:br>
                  <a:rPr lang="en-GB" sz="2000" i="1" dirty="0">
                    <a:solidFill>
                      <a:schemeClr val="tx2"/>
                    </a:solidFill>
                    <a:latin typeface="Calibri" panose="020F0502020204030204" pitchFamily="34" charset="0"/>
                    <a:cs typeface="Calibri" panose="020F0502020204030204" pitchFamily="34" charset="0"/>
                  </a:rPr>
                </a:br>
                <a:r>
                  <a:rPr lang="en-GB" sz="2000" i="1" dirty="0">
                    <a:solidFill>
                      <a:schemeClr val="tx2"/>
                    </a:solidFill>
                    <a:latin typeface="Calibri" panose="020F0502020204030204" pitchFamily="34" charset="0"/>
                    <a:cs typeface="Calibri" panose="020F0502020204030204" pitchFamily="34" charset="0"/>
                  </a:rPr>
                  <a:t>“compete”</a:t>
                </a:r>
                <a:endParaRPr lang="en-US" sz="2000" i="1" dirty="0">
                  <a:solidFill>
                    <a:schemeClr val="tx2"/>
                  </a:solidFill>
                  <a:latin typeface="Calibri" panose="020F0502020204030204" pitchFamily="34" charset="0"/>
                  <a:cs typeface="Calibri" panose="020F0502020204030204" pitchFamily="34" charset="0"/>
                </a:endParaRPr>
              </a:p>
              <a:p>
                <a:pPr algn="ctr">
                  <a:spcBef>
                    <a:spcPct val="50000"/>
                  </a:spcBef>
                </a:pPr>
                <a:endParaRPr lang="en-US" sz="2000" b="1" dirty="0">
                  <a:solidFill>
                    <a:schemeClr val="tx2"/>
                  </a:solidFill>
                  <a:latin typeface="Calibri" panose="020F0502020204030204" pitchFamily="34" charset="0"/>
                  <a:cs typeface="Calibri" panose="020F0502020204030204" pitchFamily="34" charset="0"/>
                </a:endParaRPr>
              </a:p>
            </p:txBody>
          </p:sp>
          <p:sp>
            <p:nvSpPr>
              <p:cNvPr id="41" name="Rectangle 40"/>
              <p:cNvSpPr/>
              <p:nvPr/>
            </p:nvSpPr>
            <p:spPr>
              <a:xfrm>
                <a:off x="8894105" y="2590800"/>
                <a:ext cx="1809750" cy="172348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Bef>
                    <a:spcPct val="50000"/>
                  </a:spcBef>
                </a:pPr>
                <a:r>
                  <a:rPr lang="en-GB" sz="2000" dirty="0">
                    <a:solidFill>
                      <a:schemeClr val="tx2"/>
                    </a:solidFill>
                    <a:latin typeface="Calibri" panose="020F0502020204030204" pitchFamily="34" charset="0"/>
                    <a:cs typeface="Calibri" panose="020F0502020204030204" pitchFamily="34" charset="0"/>
                  </a:rPr>
                  <a:t>What you </a:t>
                </a:r>
                <a:r>
                  <a:rPr lang="en-GB" sz="2000" b="1" dirty="0">
                    <a:solidFill>
                      <a:schemeClr val="tx2"/>
                    </a:solidFill>
                    <a:latin typeface="Calibri" panose="020F0502020204030204" pitchFamily="34" charset="0"/>
                    <a:cs typeface="Calibri" panose="020F0502020204030204" pitchFamily="34" charset="0"/>
                  </a:rPr>
                  <a:t>need</a:t>
                </a:r>
              </a:p>
              <a:p>
                <a:pPr algn="ctr">
                  <a:spcBef>
                    <a:spcPct val="50000"/>
                  </a:spcBef>
                </a:pPr>
                <a:r>
                  <a:rPr lang="en-GB" sz="2000" i="1" dirty="0">
                    <a:solidFill>
                      <a:schemeClr val="tx2"/>
                    </a:solidFill>
                    <a:latin typeface="Calibri" panose="020F0502020204030204" pitchFamily="34" charset="0"/>
                    <a:cs typeface="Calibri" panose="020F0502020204030204" pitchFamily="34" charset="0"/>
                  </a:rPr>
                  <a:t>to “compete” in the market</a:t>
                </a:r>
                <a:endParaRPr lang="en-US" sz="2000" i="1" dirty="0">
                  <a:solidFill>
                    <a:schemeClr val="tx2"/>
                  </a:solidFill>
                  <a:latin typeface="Calibri" panose="020F0502020204030204" pitchFamily="34" charset="0"/>
                  <a:cs typeface="Calibri" panose="020F0502020204030204" pitchFamily="34" charset="0"/>
                </a:endParaRPr>
              </a:p>
            </p:txBody>
          </p:sp>
          <p:sp>
            <p:nvSpPr>
              <p:cNvPr id="42" name="Text Box 14"/>
              <p:cNvSpPr txBox="1">
                <a:spLocks noChangeArrowheads="1"/>
              </p:cNvSpPr>
              <p:nvPr/>
            </p:nvSpPr>
            <p:spPr bwMode="auto">
              <a:xfrm>
                <a:off x="1371600" y="1473460"/>
                <a:ext cx="2251552" cy="831139"/>
              </a:xfrm>
              <a:prstGeom prst="rect">
                <a:avLst/>
              </a:prstGeom>
              <a:noFill/>
              <a:ln w="12700">
                <a:noFill/>
                <a:miter lim="800000"/>
                <a:headEnd/>
                <a:tailEnd type="none" w="med" len="lg"/>
              </a:ln>
              <a:effectLst/>
            </p:spPr>
            <p:txBody>
              <a:bodyPr>
                <a:noAutofit/>
              </a:bodyPr>
              <a:lstStyle/>
              <a:p>
                <a:pPr algn="r">
                  <a:spcBef>
                    <a:spcPct val="50000"/>
                  </a:spcBef>
                </a:pPr>
                <a:r>
                  <a:rPr lang="en-US" sz="2800" dirty="0">
                    <a:solidFill>
                      <a:schemeClr val="tx2"/>
                    </a:solidFill>
                    <a:latin typeface="Calibri" panose="020F0502020204030204" pitchFamily="34" charset="0"/>
                    <a:cs typeface="Calibri" panose="020F0502020204030204" pitchFamily="34" charset="0"/>
                  </a:rPr>
                  <a:t>Operations resources</a:t>
                </a:r>
              </a:p>
            </p:txBody>
          </p:sp>
          <p:sp>
            <p:nvSpPr>
              <p:cNvPr id="43" name="AutoShape 15"/>
              <p:cNvSpPr>
                <a:spLocks noChangeArrowheads="1"/>
              </p:cNvSpPr>
              <p:nvPr/>
            </p:nvSpPr>
            <p:spPr bwMode="auto">
              <a:xfrm>
                <a:off x="3752811" y="1714408"/>
                <a:ext cx="703610" cy="385703"/>
              </a:xfrm>
              <a:prstGeom prst="rightArrow">
                <a:avLst>
                  <a:gd name="adj1" fmla="val 50000"/>
                  <a:gd name="adj2" fmla="val 41667"/>
                </a:avLst>
              </a:prstGeom>
              <a:solidFill>
                <a:srgbClr val="1F497D"/>
              </a:solidFill>
              <a:ln w="25400">
                <a:noFill/>
                <a:miter lim="800000"/>
                <a:headEnd type="none" w="med" len="lg"/>
                <a:tailEnd type="none" w="sm" len="med"/>
              </a:ln>
              <a:effectLst/>
            </p:spPr>
            <p:txBody>
              <a:bodyPr wrap="none" anchor="ctr">
                <a:noAutofit/>
              </a:bodyPr>
              <a:lstStyle/>
              <a:p>
                <a:endParaRPr lang="en-GB" sz="2400" dirty="0">
                  <a:latin typeface="Calibri" panose="020F0502020204030204" pitchFamily="34" charset="0"/>
                  <a:cs typeface="Calibri" panose="020F0502020204030204" pitchFamily="34" charset="0"/>
                </a:endParaRPr>
              </a:p>
            </p:txBody>
          </p:sp>
          <p:sp>
            <p:nvSpPr>
              <p:cNvPr id="44" name="Text Box 17"/>
              <p:cNvSpPr txBox="1">
                <a:spLocks noChangeArrowheads="1"/>
              </p:cNvSpPr>
              <p:nvPr/>
            </p:nvSpPr>
            <p:spPr bwMode="auto">
              <a:xfrm>
                <a:off x="8173309" y="1473460"/>
                <a:ext cx="2251552" cy="831139"/>
              </a:xfrm>
              <a:prstGeom prst="rect">
                <a:avLst/>
              </a:prstGeom>
              <a:noFill/>
              <a:ln w="12700">
                <a:noFill/>
                <a:miter lim="800000"/>
                <a:headEnd/>
                <a:tailEnd type="none" w="med" len="lg"/>
              </a:ln>
              <a:effectLst/>
            </p:spPr>
            <p:txBody>
              <a:bodyPr>
                <a:noAutofit/>
              </a:bodyPr>
              <a:lstStyle/>
              <a:p>
                <a:pPr algn="l">
                  <a:spcBef>
                    <a:spcPct val="50000"/>
                  </a:spcBef>
                </a:pPr>
                <a:r>
                  <a:rPr lang="en-US" sz="2800" dirty="0">
                    <a:solidFill>
                      <a:schemeClr val="tx2"/>
                    </a:solidFill>
                    <a:latin typeface="Calibri" panose="020F0502020204030204" pitchFamily="34" charset="0"/>
                    <a:cs typeface="Calibri" panose="020F0502020204030204" pitchFamily="34" charset="0"/>
                  </a:rPr>
                  <a:t>Market requirements</a:t>
                </a:r>
              </a:p>
            </p:txBody>
          </p:sp>
          <p:sp>
            <p:nvSpPr>
              <p:cNvPr id="45" name="AutoShape 18"/>
              <p:cNvSpPr>
                <a:spLocks noChangeArrowheads="1"/>
              </p:cNvSpPr>
              <p:nvPr/>
            </p:nvSpPr>
            <p:spPr bwMode="auto">
              <a:xfrm flipH="1">
                <a:off x="7341223" y="1714408"/>
                <a:ext cx="703610" cy="385703"/>
              </a:xfrm>
              <a:prstGeom prst="rightArrow">
                <a:avLst>
                  <a:gd name="adj1" fmla="val 50000"/>
                  <a:gd name="adj2" fmla="val 41667"/>
                </a:avLst>
              </a:prstGeom>
              <a:solidFill>
                <a:srgbClr val="1F497D"/>
              </a:solidFill>
              <a:ln w="25400">
                <a:noFill/>
                <a:miter lim="800000"/>
                <a:headEnd type="none" w="med" len="lg"/>
                <a:tailEnd type="none" w="sm" len="med"/>
              </a:ln>
              <a:effectLst/>
            </p:spPr>
            <p:txBody>
              <a:bodyPr wrap="none" anchor="ctr">
                <a:noAutofit/>
              </a:bodyPr>
              <a:lstStyle/>
              <a:p>
                <a:endParaRPr lang="en-GB" sz="2400" dirty="0">
                  <a:latin typeface="Calibri" panose="020F0502020204030204" pitchFamily="34" charset="0"/>
                  <a:cs typeface="Calibri" panose="020F0502020204030204" pitchFamily="34" charset="0"/>
                </a:endParaRPr>
              </a:p>
            </p:txBody>
          </p:sp>
          <p:cxnSp>
            <p:nvCxnSpPr>
              <p:cNvPr id="46" name="Straight Arrow Connector 45"/>
              <p:cNvCxnSpPr>
                <a:stCxn id="38" idx="3"/>
                <a:endCxn id="39" idx="1"/>
              </p:cNvCxnSpPr>
              <p:nvPr/>
            </p:nvCxnSpPr>
            <p:spPr>
              <a:xfrm>
                <a:off x="2893355" y="3452543"/>
                <a:ext cx="793750" cy="0"/>
              </a:xfrm>
              <a:prstGeom prst="straightConnector1">
                <a:avLst/>
              </a:prstGeom>
              <a:ln>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0" idx="3"/>
                <a:endCxn id="41" idx="1"/>
              </p:cNvCxnSpPr>
              <p:nvPr/>
            </p:nvCxnSpPr>
            <p:spPr>
              <a:xfrm>
                <a:off x="8100355" y="3452543"/>
                <a:ext cx="79375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100355" y="3778826"/>
                <a:ext cx="793750"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893355" y="3778826"/>
                <a:ext cx="79375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Arc 49"/>
              <p:cNvSpPr/>
              <p:nvPr/>
            </p:nvSpPr>
            <p:spPr>
              <a:xfrm rot="18882341">
                <a:off x="4630747" y="2185897"/>
                <a:ext cx="2419316" cy="2522000"/>
              </a:xfrm>
              <a:prstGeom prst="arc">
                <a:avLst>
                  <a:gd name="adj1" fmla="val 15983553"/>
                  <a:gd name="adj2" fmla="val 285553"/>
                </a:avLst>
              </a:prstGeom>
              <a:ln w="19050">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sz="2000">
                  <a:latin typeface="Calibri" panose="020F0502020204030204" pitchFamily="34" charset="0"/>
                  <a:cs typeface="Calibri" panose="020F0502020204030204" pitchFamily="34" charset="0"/>
                </a:endParaRPr>
              </a:p>
            </p:txBody>
          </p:sp>
          <p:sp>
            <p:nvSpPr>
              <p:cNvPr id="51" name="Arc 50"/>
              <p:cNvSpPr/>
              <p:nvPr/>
            </p:nvSpPr>
            <p:spPr>
              <a:xfrm rot="18882341" flipH="1" flipV="1">
                <a:off x="4590967" y="2257011"/>
                <a:ext cx="2498877" cy="2498877"/>
              </a:xfrm>
              <a:prstGeom prst="arc">
                <a:avLst>
                  <a:gd name="adj1" fmla="val 15672915"/>
                  <a:gd name="adj2" fmla="val 713819"/>
                </a:avLst>
              </a:prstGeom>
              <a:ln w="19050">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sz="2000">
                  <a:latin typeface="Calibri" panose="020F0502020204030204" pitchFamily="34" charset="0"/>
                  <a:cs typeface="Calibri" panose="020F0502020204030204" pitchFamily="34" charset="0"/>
                </a:endParaRPr>
              </a:p>
            </p:txBody>
          </p:sp>
        </p:grpSp>
        <p:sp>
          <p:nvSpPr>
            <p:cNvPr id="37" name="Rectangle 36"/>
            <p:cNvSpPr/>
            <p:nvPr/>
          </p:nvSpPr>
          <p:spPr>
            <a:xfrm>
              <a:off x="4921432" y="5406212"/>
              <a:ext cx="2571473" cy="344710"/>
            </a:xfrm>
            <a:prstGeom prst="rect">
              <a:avLst/>
            </a:prstGeom>
          </p:spPr>
          <p:txBody>
            <a:bodyPr wrap="none">
              <a:noAutofit/>
            </a:bodyPr>
            <a:lstStyle/>
            <a:p>
              <a:pPr algn="ctr">
                <a:lnSpc>
                  <a:spcPct val="80000"/>
                </a:lnSpc>
              </a:pPr>
              <a:r>
                <a:rPr lang="en-GB" sz="2000" i="1" dirty="0">
                  <a:solidFill>
                    <a:srgbClr val="1F497D"/>
                  </a:solidFill>
                  <a:latin typeface="Calibri" panose="020F0502020204030204" pitchFamily="34" charset="0"/>
                  <a:cs typeface="Calibri" panose="020F0502020204030204" pitchFamily="34" charset="0"/>
                </a:rPr>
                <a:t>Strategic reconciliation</a:t>
              </a:r>
              <a:endParaRPr lang="en-US" sz="2000" i="1" dirty="0">
                <a:solidFill>
                  <a:srgbClr val="1F497D"/>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683925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r>
              <a:rPr lang="en-US" dirty="0"/>
              <a:t>Strategy: UPS vs. FedEx</a:t>
            </a:r>
          </a:p>
        </p:txBody>
      </p:sp>
      <p:pic>
        <p:nvPicPr>
          <p:cNvPr id="2" name="Picture 1" descr="A photograph of Fedex truc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7978" y="1752601"/>
            <a:ext cx="5604337" cy="3733799"/>
          </a:xfrm>
          <a:prstGeom prst="rect">
            <a:avLst/>
          </a:prstGeom>
        </p:spPr>
      </p:pic>
      <p:pic>
        <p:nvPicPr>
          <p:cNvPr id="4" name="Picture 3" descr="UPS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1434" y="1696570"/>
            <a:ext cx="1836808" cy="2189629"/>
          </a:xfrm>
          <a:prstGeom prst="rect">
            <a:avLst/>
          </a:prstGeom>
        </p:spPr>
      </p:pic>
      <p:grpSp>
        <p:nvGrpSpPr>
          <p:cNvPr id="3" name="Group 2" descr="&quot;Don't turn left&quot; sign symbolized by a hand pointing left and a big red cross on top of it. ">
            <a:extLst>
              <a:ext uri="{FF2B5EF4-FFF2-40B4-BE49-F238E27FC236}">
                <a16:creationId xmlns:a16="http://schemas.microsoft.com/office/drawing/2014/main" id="{5EA14193-011A-4FDF-B89A-9C98397861E6}"/>
              </a:ext>
            </a:extLst>
          </p:cNvPr>
          <p:cNvGrpSpPr/>
          <p:nvPr/>
        </p:nvGrpSpPr>
        <p:grpSpPr>
          <a:xfrm>
            <a:off x="1088494" y="3886199"/>
            <a:ext cx="2382688" cy="2215991"/>
            <a:chOff x="1088494" y="3886199"/>
            <a:chExt cx="2382688" cy="2215991"/>
          </a:xfrm>
        </p:grpSpPr>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8494" y="4416395"/>
              <a:ext cx="2382688" cy="1557257"/>
            </a:xfrm>
            <a:prstGeom prst="rect">
              <a:avLst/>
            </a:prstGeom>
          </p:spPr>
        </p:pic>
        <p:sp>
          <p:nvSpPr>
            <p:cNvPr id="6" name="TextBox 5"/>
            <p:cNvSpPr txBox="1"/>
            <p:nvPr/>
          </p:nvSpPr>
          <p:spPr>
            <a:xfrm>
              <a:off x="1597600" y="3886199"/>
              <a:ext cx="1364476" cy="2215991"/>
            </a:xfrm>
            <a:prstGeom prst="rect">
              <a:avLst/>
            </a:prstGeom>
            <a:noFill/>
          </p:spPr>
          <p:txBody>
            <a:bodyPr wrap="none" rtlCol="0">
              <a:spAutoFit/>
            </a:bodyPr>
            <a:lstStyle/>
            <a:p>
              <a:r>
                <a:rPr lang="en-US" sz="13800" dirty="0">
                  <a:solidFill>
                    <a:srgbClr val="FF0000"/>
                  </a:solidFill>
                </a:rPr>
                <a:t>X</a:t>
              </a:r>
              <a:endParaRPr lang="en-US" sz="3200" dirty="0">
                <a:solidFill>
                  <a:srgbClr val="FF0000"/>
                </a:solidFill>
              </a:endParaRPr>
            </a:p>
          </p:txBody>
        </p:sp>
      </p:grpSp>
    </p:spTree>
    <p:extLst>
      <p:ext uri="{BB962C8B-B14F-4D97-AF65-F5344CB8AC3E}">
        <p14:creationId xmlns:p14="http://schemas.microsoft.com/office/powerpoint/2010/main" val="2169093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noAutofit/>
          </a:bodyPr>
          <a:lstStyle/>
          <a:p>
            <a:r>
              <a:rPr lang="en-US" altLang="en-US" dirty="0">
                <a:latin typeface="Calibri" panose="020F0502020204030204" pitchFamily="34" charset="0"/>
                <a:cs typeface="Calibri" panose="020F0502020204030204" pitchFamily="34" charset="0"/>
              </a:rPr>
              <a:t>Linking the Strategy and Process</a:t>
            </a:r>
          </a:p>
        </p:txBody>
      </p:sp>
      <p:grpSp>
        <p:nvGrpSpPr>
          <p:cNvPr id="5" name="Group 4" descr="This slide depicts the relationship and gaps between &quot;existing&quot; and &quot;desired&quot; strategies, capabilities, and processes. A set of boxes aligned side by side, connected by arrows show how existing and desired elements can dictate product and process attributes. "/>
          <p:cNvGrpSpPr/>
          <p:nvPr/>
        </p:nvGrpSpPr>
        <p:grpSpPr>
          <a:xfrm>
            <a:off x="1649466" y="1143000"/>
            <a:ext cx="8893068" cy="5268913"/>
            <a:chOff x="1649466" y="1143000"/>
            <a:chExt cx="8893068" cy="5268913"/>
          </a:xfrm>
        </p:grpSpPr>
        <p:sp>
          <p:nvSpPr>
            <p:cNvPr id="757765" name="Freeform 4"/>
            <p:cNvSpPr>
              <a:spLocks/>
            </p:cNvSpPr>
            <p:nvPr/>
          </p:nvSpPr>
          <p:spPr bwMode="auto">
            <a:xfrm>
              <a:off x="6182170" y="2995235"/>
              <a:ext cx="1894064" cy="746248"/>
            </a:xfrm>
            <a:custGeom>
              <a:avLst/>
              <a:gdLst>
                <a:gd name="T0" fmla="*/ 0 w 1132"/>
                <a:gd name="T1" fmla="*/ 0 h 446"/>
                <a:gd name="T2" fmla="*/ 1131 w 1132"/>
                <a:gd name="T3" fmla="*/ 0 h 446"/>
                <a:gd name="T4" fmla="*/ 1131 w 1132"/>
                <a:gd name="T5" fmla="*/ 445 h 446"/>
                <a:gd name="T6" fmla="*/ 0 w 1132"/>
                <a:gd name="T7" fmla="*/ 445 h 446"/>
                <a:gd name="T8" fmla="*/ 0 w 1132"/>
                <a:gd name="T9" fmla="*/ 0 h 446"/>
                <a:gd name="T10" fmla="*/ 0 60000 65536"/>
                <a:gd name="T11" fmla="*/ 0 60000 65536"/>
                <a:gd name="T12" fmla="*/ 0 60000 65536"/>
                <a:gd name="T13" fmla="*/ 0 60000 65536"/>
                <a:gd name="T14" fmla="*/ 0 60000 65536"/>
                <a:gd name="T15" fmla="*/ 0 w 1132"/>
                <a:gd name="T16" fmla="*/ 0 h 446"/>
                <a:gd name="T17" fmla="*/ 1132 w 1132"/>
                <a:gd name="T18" fmla="*/ 446 h 446"/>
              </a:gdLst>
              <a:ahLst/>
              <a:cxnLst>
                <a:cxn ang="T10">
                  <a:pos x="T0" y="T1"/>
                </a:cxn>
                <a:cxn ang="T11">
                  <a:pos x="T2" y="T3"/>
                </a:cxn>
                <a:cxn ang="T12">
                  <a:pos x="T4" y="T5"/>
                </a:cxn>
                <a:cxn ang="T13">
                  <a:pos x="T6" y="T7"/>
                </a:cxn>
                <a:cxn ang="T14">
                  <a:pos x="T8" y="T9"/>
                </a:cxn>
              </a:cxnLst>
              <a:rect l="T15" t="T16" r="T17" b="T18"/>
              <a:pathLst>
                <a:path w="1132" h="446">
                  <a:moveTo>
                    <a:pt x="0" y="0"/>
                  </a:moveTo>
                  <a:lnTo>
                    <a:pt x="1131" y="0"/>
                  </a:lnTo>
                  <a:lnTo>
                    <a:pt x="1131" y="445"/>
                  </a:lnTo>
                  <a:lnTo>
                    <a:pt x="0" y="445"/>
                  </a:lnTo>
                  <a:lnTo>
                    <a:pt x="0" y="0"/>
                  </a:lnTo>
                </a:path>
              </a:pathLst>
            </a:custGeom>
            <a:solidFill>
              <a:schemeClr val="tx2">
                <a:lumMod val="20000"/>
                <a:lumOff val="80000"/>
              </a:schemeClr>
            </a:solidFill>
            <a:ln w="12700" cap="rnd" cmpd="sng">
              <a:solidFill>
                <a:srgbClr val="101010"/>
              </a:solidFill>
              <a:prstDash val="solid"/>
              <a:round/>
              <a:headEnd/>
              <a:tailEnd/>
            </a:ln>
          </p:spPr>
          <p:txBody>
            <a:bodyPr anchor="ctr">
              <a:noAutofit/>
            </a:bodyPr>
            <a:lstStyle/>
            <a:p>
              <a:pPr algn="ctr"/>
              <a:r>
                <a:rPr lang="en-US" altLang="en-US" sz="1400" dirty="0">
                  <a:solidFill>
                    <a:schemeClr val="tx2"/>
                  </a:solidFill>
                  <a:latin typeface="Calibri" panose="020F0502020204030204" pitchFamily="34" charset="0"/>
                  <a:cs typeface="Calibri" panose="020F0502020204030204" pitchFamily="34" charset="0"/>
                </a:rPr>
                <a:t>Desired</a:t>
              </a:r>
            </a:p>
            <a:p>
              <a:pPr algn="ctr"/>
              <a:r>
                <a:rPr lang="en-US" altLang="en-US" sz="1400" dirty="0">
                  <a:solidFill>
                    <a:schemeClr val="tx2"/>
                  </a:solidFill>
                  <a:latin typeface="Calibri" panose="020F0502020204030204" pitchFamily="34" charset="0"/>
                  <a:cs typeface="Calibri" panose="020F0502020204030204" pitchFamily="34" charset="0"/>
                </a:rPr>
                <a:t>capabilities</a:t>
              </a:r>
              <a:endParaRPr lang="en-US" sz="1400" dirty="0">
                <a:solidFill>
                  <a:schemeClr val="tx2"/>
                </a:solidFill>
                <a:latin typeface="Calibri" panose="020F0502020204030204" pitchFamily="34" charset="0"/>
                <a:cs typeface="Calibri" panose="020F0502020204030204" pitchFamily="34" charset="0"/>
              </a:endParaRPr>
            </a:p>
          </p:txBody>
        </p:sp>
        <p:sp>
          <p:nvSpPr>
            <p:cNvPr id="757766" name="Freeform 5"/>
            <p:cNvSpPr>
              <a:spLocks/>
            </p:cNvSpPr>
            <p:nvPr/>
          </p:nvSpPr>
          <p:spPr bwMode="auto">
            <a:xfrm>
              <a:off x="6098510" y="1797222"/>
              <a:ext cx="2061385" cy="746248"/>
            </a:xfrm>
            <a:custGeom>
              <a:avLst/>
              <a:gdLst>
                <a:gd name="T0" fmla="*/ 0 w 1232"/>
                <a:gd name="T1" fmla="*/ 0 h 446"/>
                <a:gd name="T2" fmla="*/ 1231 w 1232"/>
                <a:gd name="T3" fmla="*/ 0 h 446"/>
                <a:gd name="T4" fmla="*/ 1231 w 1232"/>
                <a:gd name="T5" fmla="*/ 445 h 446"/>
                <a:gd name="T6" fmla="*/ 0 w 1232"/>
                <a:gd name="T7" fmla="*/ 445 h 446"/>
                <a:gd name="T8" fmla="*/ 0 w 1232"/>
                <a:gd name="T9" fmla="*/ 0 h 446"/>
                <a:gd name="T10" fmla="*/ 0 60000 65536"/>
                <a:gd name="T11" fmla="*/ 0 60000 65536"/>
                <a:gd name="T12" fmla="*/ 0 60000 65536"/>
                <a:gd name="T13" fmla="*/ 0 60000 65536"/>
                <a:gd name="T14" fmla="*/ 0 60000 65536"/>
                <a:gd name="T15" fmla="*/ 0 w 1232"/>
                <a:gd name="T16" fmla="*/ 0 h 446"/>
                <a:gd name="T17" fmla="*/ 1232 w 1232"/>
                <a:gd name="T18" fmla="*/ 446 h 446"/>
              </a:gdLst>
              <a:ahLst/>
              <a:cxnLst>
                <a:cxn ang="T10">
                  <a:pos x="T0" y="T1"/>
                </a:cxn>
                <a:cxn ang="T11">
                  <a:pos x="T2" y="T3"/>
                </a:cxn>
                <a:cxn ang="T12">
                  <a:pos x="T4" y="T5"/>
                </a:cxn>
                <a:cxn ang="T13">
                  <a:pos x="T6" y="T7"/>
                </a:cxn>
                <a:cxn ang="T14">
                  <a:pos x="T8" y="T9"/>
                </a:cxn>
              </a:cxnLst>
              <a:rect l="T15" t="T16" r="T17" b="T18"/>
              <a:pathLst>
                <a:path w="1232" h="446">
                  <a:moveTo>
                    <a:pt x="0" y="0"/>
                  </a:moveTo>
                  <a:lnTo>
                    <a:pt x="1231" y="0"/>
                  </a:lnTo>
                  <a:lnTo>
                    <a:pt x="1231" y="445"/>
                  </a:lnTo>
                  <a:lnTo>
                    <a:pt x="0" y="445"/>
                  </a:lnTo>
                  <a:lnTo>
                    <a:pt x="0" y="0"/>
                  </a:lnTo>
                </a:path>
              </a:pathLst>
            </a:custGeom>
            <a:solidFill>
              <a:schemeClr val="tx2">
                <a:lumMod val="20000"/>
                <a:lumOff val="80000"/>
              </a:schemeClr>
            </a:solidFill>
            <a:ln w="12700" cap="rnd" cmpd="sng">
              <a:solidFill>
                <a:srgbClr val="101010"/>
              </a:solidFill>
              <a:prstDash val="solid"/>
              <a:round/>
              <a:headEnd/>
              <a:tailEnd/>
            </a:ln>
          </p:spPr>
          <p:txBody>
            <a:bodyPr anchor="ctr">
              <a:noAutofit/>
            </a:bodyPr>
            <a:lstStyle/>
            <a:p>
              <a:pPr algn="ctr"/>
              <a:r>
                <a:rPr lang="en-US" altLang="en-US" sz="1400" dirty="0">
                  <a:solidFill>
                    <a:schemeClr val="tx2"/>
                  </a:solidFill>
                  <a:latin typeface="Calibri" panose="020F0502020204030204" pitchFamily="34" charset="0"/>
                  <a:cs typeface="Calibri" panose="020F0502020204030204" pitchFamily="34" charset="0"/>
                </a:rPr>
                <a:t>Desired</a:t>
              </a:r>
            </a:p>
            <a:p>
              <a:pPr algn="ctr"/>
              <a:r>
                <a:rPr lang="en-US" altLang="en-US" sz="1400" dirty="0">
                  <a:solidFill>
                    <a:schemeClr val="tx2"/>
                  </a:solidFill>
                  <a:latin typeface="Calibri" panose="020F0502020204030204" pitchFamily="34" charset="0"/>
                  <a:cs typeface="Calibri" panose="020F0502020204030204" pitchFamily="34" charset="0"/>
                </a:rPr>
                <a:t>business strategy</a:t>
              </a:r>
            </a:p>
          </p:txBody>
        </p:sp>
        <p:sp>
          <p:nvSpPr>
            <p:cNvPr id="757768" name="Freeform 7"/>
            <p:cNvSpPr>
              <a:spLocks/>
            </p:cNvSpPr>
            <p:nvPr/>
          </p:nvSpPr>
          <p:spPr bwMode="auto">
            <a:xfrm>
              <a:off x="6182170" y="4159783"/>
              <a:ext cx="1894064" cy="746248"/>
            </a:xfrm>
            <a:custGeom>
              <a:avLst/>
              <a:gdLst>
                <a:gd name="T0" fmla="*/ 0 w 1132"/>
                <a:gd name="T1" fmla="*/ 0 h 446"/>
                <a:gd name="T2" fmla="*/ 1131 w 1132"/>
                <a:gd name="T3" fmla="*/ 0 h 446"/>
                <a:gd name="T4" fmla="*/ 1131 w 1132"/>
                <a:gd name="T5" fmla="*/ 445 h 446"/>
                <a:gd name="T6" fmla="*/ 0 w 1132"/>
                <a:gd name="T7" fmla="*/ 445 h 446"/>
                <a:gd name="T8" fmla="*/ 0 w 1132"/>
                <a:gd name="T9" fmla="*/ 0 h 446"/>
                <a:gd name="T10" fmla="*/ 0 60000 65536"/>
                <a:gd name="T11" fmla="*/ 0 60000 65536"/>
                <a:gd name="T12" fmla="*/ 0 60000 65536"/>
                <a:gd name="T13" fmla="*/ 0 60000 65536"/>
                <a:gd name="T14" fmla="*/ 0 60000 65536"/>
                <a:gd name="T15" fmla="*/ 0 w 1132"/>
                <a:gd name="T16" fmla="*/ 0 h 446"/>
                <a:gd name="T17" fmla="*/ 1132 w 1132"/>
                <a:gd name="T18" fmla="*/ 446 h 446"/>
              </a:gdLst>
              <a:ahLst/>
              <a:cxnLst>
                <a:cxn ang="T10">
                  <a:pos x="T0" y="T1"/>
                </a:cxn>
                <a:cxn ang="T11">
                  <a:pos x="T2" y="T3"/>
                </a:cxn>
                <a:cxn ang="T12">
                  <a:pos x="T4" y="T5"/>
                </a:cxn>
                <a:cxn ang="T13">
                  <a:pos x="T6" y="T7"/>
                </a:cxn>
                <a:cxn ang="T14">
                  <a:pos x="T8" y="T9"/>
                </a:cxn>
              </a:cxnLst>
              <a:rect l="T15" t="T16" r="T17" b="T18"/>
              <a:pathLst>
                <a:path w="1132" h="446">
                  <a:moveTo>
                    <a:pt x="0" y="0"/>
                  </a:moveTo>
                  <a:lnTo>
                    <a:pt x="1131" y="0"/>
                  </a:lnTo>
                  <a:lnTo>
                    <a:pt x="1131" y="445"/>
                  </a:lnTo>
                  <a:lnTo>
                    <a:pt x="0" y="445"/>
                  </a:lnTo>
                  <a:lnTo>
                    <a:pt x="0" y="0"/>
                  </a:lnTo>
                </a:path>
              </a:pathLst>
            </a:custGeom>
            <a:solidFill>
              <a:schemeClr val="tx2">
                <a:lumMod val="20000"/>
                <a:lumOff val="80000"/>
              </a:schemeClr>
            </a:solidFill>
            <a:ln w="12700" cap="rnd" cmpd="sng">
              <a:solidFill>
                <a:srgbClr val="101010"/>
              </a:solidFill>
              <a:prstDash val="solid"/>
              <a:round/>
              <a:headEnd/>
              <a:tailEnd/>
            </a:ln>
          </p:spPr>
          <p:txBody>
            <a:bodyPr anchor="ctr">
              <a:noAutofit/>
            </a:bodyPr>
            <a:lstStyle/>
            <a:p>
              <a:pPr algn="ctr"/>
              <a:r>
                <a:rPr lang="en-US" altLang="en-US" sz="1400" dirty="0">
                  <a:solidFill>
                    <a:schemeClr val="tx2"/>
                  </a:solidFill>
                  <a:latin typeface="Calibri" panose="020F0502020204030204" pitchFamily="34" charset="0"/>
                  <a:cs typeface="Calibri" panose="020F0502020204030204" pitchFamily="34" charset="0"/>
                </a:rPr>
                <a:t>Operations strategy</a:t>
              </a:r>
            </a:p>
          </p:txBody>
        </p:sp>
        <p:sp>
          <p:nvSpPr>
            <p:cNvPr id="757771" name="Freeform 10"/>
            <p:cNvSpPr>
              <a:spLocks/>
            </p:cNvSpPr>
            <p:nvPr/>
          </p:nvSpPr>
          <p:spPr bwMode="auto">
            <a:xfrm>
              <a:off x="8278691" y="4159783"/>
              <a:ext cx="1894064" cy="746248"/>
            </a:xfrm>
            <a:custGeom>
              <a:avLst/>
              <a:gdLst>
                <a:gd name="T0" fmla="*/ 0 w 1132"/>
                <a:gd name="T1" fmla="*/ 0 h 446"/>
                <a:gd name="T2" fmla="*/ 1131 w 1132"/>
                <a:gd name="T3" fmla="*/ 0 h 446"/>
                <a:gd name="T4" fmla="*/ 1131 w 1132"/>
                <a:gd name="T5" fmla="*/ 445 h 446"/>
                <a:gd name="T6" fmla="*/ 0 w 1132"/>
                <a:gd name="T7" fmla="*/ 445 h 446"/>
                <a:gd name="T8" fmla="*/ 0 w 1132"/>
                <a:gd name="T9" fmla="*/ 0 h 446"/>
                <a:gd name="T10" fmla="*/ 0 60000 65536"/>
                <a:gd name="T11" fmla="*/ 0 60000 65536"/>
                <a:gd name="T12" fmla="*/ 0 60000 65536"/>
                <a:gd name="T13" fmla="*/ 0 60000 65536"/>
                <a:gd name="T14" fmla="*/ 0 60000 65536"/>
                <a:gd name="T15" fmla="*/ 0 w 1132"/>
                <a:gd name="T16" fmla="*/ 0 h 446"/>
                <a:gd name="T17" fmla="*/ 1132 w 1132"/>
                <a:gd name="T18" fmla="*/ 446 h 446"/>
              </a:gdLst>
              <a:ahLst/>
              <a:cxnLst>
                <a:cxn ang="T10">
                  <a:pos x="T0" y="T1"/>
                </a:cxn>
                <a:cxn ang="T11">
                  <a:pos x="T2" y="T3"/>
                </a:cxn>
                <a:cxn ang="T12">
                  <a:pos x="T4" y="T5"/>
                </a:cxn>
                <a:cxn ang="T13">
                  <a:pos x="T6" y="T7"/>
                </a:cxn>
                <a:cxn ang="T14">
                  <a:pos x="T8" y="T9"/>
                </a:cxn>
              </a:cxnLst>
              <a:rect l="T15" t="T16" r="T17" b="T18"/>
              <a:pathLst>
                <a:path w="1132" h="446">
                  <a:moveTo>
                    <a:pt x="0" y="0"/>
                  </a:moveTo>
                  <a:lnTo>
                    <a:pt x="1131" y="0"/>
                  </a:lnTo>
                  <a:lnTo>
                    <a:pt x="1131" y="445"/>
                  </a:lnTo>
                  <a:lnTo>
                    <a:pt x="0" y="445"/>
                  </a:lnTo>
                  <a:lnTo>
                    <a:pt x="0" y="0"/>
                  </a:lnTo>
                </a:path>
              </a:pathLst>
            </a:custGeom>
            <a:solidFill>
              <a:schemeClr val="tx2">
                <a:lumMod val="20000"/>
                <a:lumOff val="80000"/>
              </a:schemeClr>
            </a:solidFill>
            <a:ln w="12700" cap="rnd" cmpd="sng">
              <a:solidFill>
                <a:srgbClr val="101010"/>
              </a:solidFill>
              <a:prstDash val="solid"/>
              <a:round/>
              <a:headEnd/>
              <a:tailEnd/>
            </a:ln>
          </p:spPr>
          <p:txBody>
            <a:bodyPr anchor="ctr">
              <a:noAutofit/>
            </a:bodyPr>
            <a:lstStyle/>
            <a:p>
              <a:pPr algn="ctr"/>
              <a:r>
                <a:rPr lang="en-US" altLang="en-US" sz="1400" dirty="0">
                  <a:solidFill>
                    <a:schemeClr val="tx2"/>
                  </a:solidFill>
                  <a:latin typeface="Calibri" panose="020F0502020204030204" pitchFamily="34" charset="0"/>
                  <a:cs typeface="Calibri" panose="020F0502020204030204" pitchFamily="34" charset="0"/>
                </a:rPr>
                <a:t>Marketing, …, </a:t>
              </a:r>
            </a:p>
            <a:p>
              <a:pPr algn="ctr"/>
              <a:r>
                <a:rPr lang="en-US" altLang="en-US" sz="1400" dirty="0">
                  <a:solidFill>
                    <a:schemeClr val="tx2"/>
                  </a:solidFill>
                  <a:latin typeface="Calibri" panose="020F0502020204030204" pitchFamily="34" charset="0"/>
                  <a:cs typeface="Calibri" panose="020F0502020204030204" pitchFamily="34" charset="0"/>
                </a:rPr>
                <a:t>financial strategy</a:t>
              </a:r>
            </a:p>
          </p:txBody>
        </p:sp>
        <p:sp>
          <p:nvSpPr>
            <p:cNvPr id="757773" name="Line 12"/>
            <p:cNvSpPr>
              <a:spLocks noChangeShapeType="1"/>
            </p:cNvSpPr>
            <p:nvPr/>
          </p:nvSpPr>
          <p:spPr bwMode="auto">
            <a:xfrm>
              <a:off x="7129202" y="3699652"/>
              <a:ext cx="0" cy="481882"/>
            </a:xfrm>
            <a:prstGeom prst="line">
              <a:avLst/>
            </a:prstGeom>
            <a:noFill/>
            <a:ln w="12700">
              <a:solidFill>
                <a:schemeClr val="tx1"/>
              </a:solidFill>
              <a:round/>
              <a:headEnd type="none" w="med" len="lg"/>
              <a:tailEnd type="triangle" w="med" len="med"/>
            </a:ln>
            <a:extLst>
              <a:ext uri="{909E8E84-426E-40DD-AFC4-6F175D3DCCD1}">
                <a14:hiddenFill xmlns:a14="http://schemas.microsoft.com/office/drawing/2010/main">
                  <a:noFill/>
                </a14:hiddenFill>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57774" name="Line 13"/>
            <p:cNvSpPr>
              <a:spLocks noChangeShapeType="1"/>
            </p:cNvSpPr>
            <p:nvPr/>
          </p:nvSpPr>
          <p:spPr bwMode="auto">
            <a:xfrm>
              <a:off x="7129202" y="2535104"/>
              <a:ext cx="0" cy="481882"/>
            </a:xfrm>
            <a:prstGeom prst="line">
              <a:avLst/>
            </a:prstGeom>
            <a:noFill/>
            <a:ln w="12700">
              <a:solidFill>
                <a:schemeClr val="tx1"/>
              </a:solidFill>
              <a:round/>
              <a:headEnd type="none" w="med" len="lg"/>
              <a:tailEnd type="triangle" w="med" len="med"/>
            </a:ln>
            <a:extLst>
              <a:ext uri="{909E8E84-426E-40DD-AFC4-6F175D3DCCD1}">
                <a14:hiddenFill xmlns:a14="http://schemas.microsoft.com/office/drawing/2010/main">
                  <a:noFill/>
                </a14:hiddenFill>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57775" name="AutoShape 14"/>
            <p:cNvSpPr>
              <a:spLocks noChangeArrowheads="1"/>
            </p:cNvSpPr>
            <p:nvPr/>
          </p:nvSpPr>
          <p:spPr bwMode="auto">
            <a:xfrm>
              <a:off x="8362352" y="5593717"/>
              <a:ext cx="468496" cy="388183"/>
            </a:xfrm>
            <a:prstGeom prst="rightArrow">
              <a:avLst>
                <a:gd name="adj1" fmla="val 75009"/>
                <a:gd name="adj2" fmla="val 60350"/>
              </a:avLst>
            </a:prstGeom>
            <a:solidFill>
              <a:srgbClr val="FFFFFF"/>
            </a:solidFill>
            <a:ln w="12700">
              <a:solidFill>
                <a:schemeClr val="tx1"/>
              </a:solidFill>
              <a:miter lim="800000"/>
              <a:headEnd/>
              <a:tailEnd/>
            </a:ln>
          </p:spPr>
          <p:txBody>
            <a:bodyPr wrap="none" anchor="ctr">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dirty="0">
                <a:solidFill>
                  <a:schemeClr val="tx2"/>
                </a:solidFill>
                <a:latin typeface="Calibri" panose="020F0502020204030204" pitchFamily="34" charset="0"/>
                <a:cs typeface="Calibri" panose="020F0502020204030204" pitchFamily="34" charset="0"/>
              </a:endParaRPr>
            </a:p>
          </p:txBody>
        </p:sp>
        <p:sp>
          <p:nvSpPr>
            <p:cNvPr id="757776" name="Line 15"/>
            <p:cNvSpPr>
              <a:spLocks noChangeShapeType="1"/>
            </p:cNvSpPr>
            <p:nvPr/>
          </p:nvSpPr>
          <p:spPr bwMode="auto">
            <a:xfrm>
              <a:off x="7452130" y="3733116"/>
              <a:ext cx="1549385" cy="418300"/>
            </a:xfrm>
            <a:prstGeom prst="line">
              <a:avLst/>
            </a:prstGeom>
            <a:noFill/>
            <a:ln w="12700">
              <a:solidFill>
                <a:schemeClr val="tx1"/>
              </a:solidFill>
              <a:round/>
              <a:headEnd type="none" w="med" len="lg"/>
              <a:tailEnd type="triangle" w="med" len="med"/>
            </a:ln>
            <a:extLst>
              <a:ext uri="{909E8E84-426E-40DD-AFC4-6F175D3DCCD1}">
                <a14:hiddenFill xmlns:a14="http://schemas.microsoft.com/office/drawing/2010/main">
                  <a:noFill/>
                </a14:hiddenFill>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57777" name="Rectangle 16"/>
            <p:cNvSpPr>
              <a:spLocks noChangeArrowheads="1"/>
            </p:cNvSpPr>
            <p:nvPr/>
          </p:nvSpPr>
          <p:spPr bwMode="auto">
            <a:xfrm>
              <a:off x="5986405" y="5423050"/>
              <a:ext cx="2285594" cy="799790"/>
            </a:xfrm>
            <a:prstGeom prst="rect">
              <a:avLst/>
            </a:prstGeom>
            <a:solidFill>
              <a:schemeClr val="tx2">
                <a:lumMod val="20000"/>
                <a:lumOff val="80000"/>
              </a:schemeClr>
            </a:solidFill>
            <a:ln w="12700">
              <a:solidFill>
                <a:schemeClr val="tx1"/>
              </a:solidFill>
              <a:miter lim="800000"/>
              <a:headEnd/>
              <a:tailEnd/>
            </a:ln>
          </p:spPr>
          <p:txBody>
            <a:bodyPr wrap="none" anchor="ctr">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spcBef>
                  <a:spcPct val="50000"/>
                </a:spcBef>
              </a:pPr>
              <a:r>
                <a:rPr lang="en-US" altLang="en-US" sz="1400" dirty="0">
                  <a:solidFill>
                    <a:schemeClr val="tx2"/>
                  </a:solidFill>
                  <a:latin typeface="Calibri" panose="020F0502020204030204" pitchFamily="34" charset="0"/>
                  <a:cs typeface="Calibri" panose="020F0502020204030204" pitchFamily="34" charset="0"/>
                </a:rPr>
                <a:t>Desired operational structure:</a:t>
              </a:r>
            </a:p>
            <a:p>
              <a:pPr algn="ctr">
                <a:spcBef>
                  <a:spcPct val="50000"/>
                </a:spcBef>
              </a:pPr>
              <a:r>
                <a:rPr lang="en-US" altLang="en-US" sz="1400" dirty="0">
                  <a:solidFill>
                    <a:schemeClr val="tx2"/>
                  </a:solidFill>
                  <a:latin typeface="Calibri" panose="020F0502020204030204" pitchFamily="34" charset="0"/>
                  <a:cs typeface="Calibri" panose="020F0502020204030204" pitchFamily="34" charset="0"/>
                </a:rPr>
                <a:t>processes and infrastructure</a:t>
              </a:r>
            </a:p>
          </p:txBody>
        </p:sp>
        <p:sp>
          <p:nvSpPr>
            <p:cNvPr id="757779" name="Line 18"/>
            <p:cNvSpPr>
              <a:spLocks noChangeShapeType="1"/>
            </p:cNvSpPr>
            <p:nvPr/>
          </p:nvSpPr>
          <p:spPr bwMode="auto">
            <a:xfrm>
              <a:off x="7129202" y="4914397"/>
              <a:ext cx="0" cy="481882"/>
            </a:xfrm>
            <a:prstGeom prst="line">
              <a:avLst/>
            </a:prstGeom>
            <a:noFill/>
            <a:ln w="12700">
              <a:solidFill>
                <a:schemeClr val="tx1"/>
              </a:solidFill>
              <a:round/>
              <a:headEnd type="none" w="med" len="lg"/>
              <a:tailEnd type="triangle" w="med" len="med"/>
            </a:ln>
            <a:extLst>
              <a:ext uri="{909E8E84-426E-40DD-AFC4-6F175D3DCCD1}">
                <a14:hiddenFill xmlns:a14="http://schemas.microsoft.com/office/drawing/2010/main">
                  <a:noFill/>
                </a14:hiddenFill>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57780" name="Rectangle 19"/>
            <p:cNvSpPr>
              <a:spLocks noChangeArrowheads="1"/>
            </p:cNvSpPr>
            <p:nvPr/>
          </p:nvSpPr>
          <p:spPr bwMode="auto">
            <a:xfrm>
              <a:off x="8820809" y="1713562"/>
              <a:ext cx="1576156" cy="123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spcBef>
                  <a:spcPct val="50000"/>
                </a:spcBef>
              </a:pPr>
              <a:r>
                <a:rPr lang="en-US" altLang="en-US" sz="2000" b="1" i="1" dirty="0">
                  <a:solidFill>
                    <a:schemeClr val="tx2"/>
                  </a:solidFill>
                  <a:latin typeface="Calibri" panose="020F0502020204030204" pitchFamily="34" charset="0"/>
                  <a:cs typeface="Calibri" panose="020F0502020204030204" pitchFamily="34" charset="0"/>
                </a:rPr>
                <a:t>Product attributes</a:t>
              </a:r>
            </a:p>
            <a:p>
              <a:pPr algn="ctr">
                <a:spcBef>
                  <a:spcPct val="50000"/>
                </a:spcBef>
              </a:pPr>
              <a:r>
                <a:rPr lang="en-US" altLang="en-US" sz="2000" b="1" i="1" dirty="0">
                  <a:solidFill>
                    <a:schemeClr val="tx2"/>
                  </a:solidFill>
                  <a:latin typeface="Calibri" panose="020F0502020204030204" pitchFamily="34" charset="0"/>
                  <a:cs typeface="Calibri" panose="020F0502020204030204" pitchFamily="34" charset="0"/>
                </a:rPr>
                <a:t>P, T, Q, V</a:t>
              </a:r>
            </a:p>
          </p:txBody>
        </p:sp>
        <p:sp>
          <p:nvSpPr>
            <p:cNvPr id="757781" name="AutoShape 20"/>
            <p:cNvSpPr>
              <a:spLocks noChangeArrowheads="1"/>
            </p:cNvSpPr>
            <p:nvPr/>
          </p:nvSpPr>
          <p:spPr bwMode="auto">
            <a:xfrm>
              <a:off x="8362352" y="2029797"/>
              <a:ext cx="468496" cy="388183"/>
            </a:xfrm>
            <a:prstGeom prst="rightArrow">
              <a:avLst>
                <a:gd name="adj1" fmla="val 75009"/>
                <a:gd name="adj2" fmla="val 60350"/>
              </a:avLst>
            </a:prstGeom>
            <a:solidFill>
              <a:srgbClr val="FFFFFF"/>
            </a:solidFill>
            <a:ln w="12700">
              <a:solidFill>
                <a:schemeClr val="tx1"/>
              </a:solidFill>
              <a:miter lim="800000"/>
              <a:headEnd/>
              <a:tailEnd/>
            </a:ln>
          </p:spPr>
          <p:txBody>
            <a:bodyPr wrap="none" anchor="ctr">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dirty="0">
                <a:solidFill>
                  <a:schemeClr val="tx2"/>
                </a:solidFill>
                <a:latin typeface="Calibri" panose="020F0502020204030204" pitchFamily="34" charset="0"/>
                <a:cs typeface="Calibri" panose="020F0502020204030204" pitchFamily="34" charset="0"/>
              </a:endParaRPr>
            </a:p>
          </p:txBody>
        </p:sp>
        <p:sp>
          <p:nvSpPr>
            <p:cNvPr id="757782" name="Rectangle 21"/>
            <p:cNvSpPr>
              <a:spLocks noChangeArrowheads="1"/>
            </p:cNvSpPr>
            <p:nvPr/>
          </p:nvSpPr>
          <p:spPr bwMode="auto">
            <a:xfrm>
              <a:off x="8700338" y="5178763"/>
              <a:ext cx="1817097" cy="123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spcBef>
                  <a:spcPct val="50000"/>
                </a:spcBef>
              </a:pPr>
              <a:r>
                <a:rPr lang="en-US" altLang="en-US" sz="2000" b="1" i="1" dirty="0">
                  <a:solidFill>
                    <a:schemeClr val="tx2"/>
                  </a:solidFill>
                  <a:latin typeface="Calibri" panose="020F0502020204030204" pitchFamily="34" charset="0"/>
                  <a:cs typeface="Calibri" panose="020F0502020204030204" pitchFamily="34" charset="0"/>
                </a:rPr>
                <a:t>Process attributes</a:t>
              </a:r>
            </a:p>
            <a:p>
              <a:pPr algn="ctr">
                <a:spcBef>
                  <a:spcPct val="50000"/>
                </a:spcBef>
              </a:pPr>
              <a:r>
                <a:rPr lang="en-US" altLang="en-US" sz="2000" b="1" i="1" dirty="0">
                  <a:solidFill>
                    <a:schemeClr val="tx2"/>
                  </a:solidFill>
                  <a:latin typeface="Calibri" panose="020F0502020204030204" pitchFamily="34" charset="0"/>
                  <a:cs typeface="Calibri" panose="020F0502020204030204" pitchFamily="34" charset="0"/>
                </a:rPr>
                <a:t>C</a:t>
              </a:r>
              <a:r>
                <a:rPr lang="en-US" altLang="en-US" sz="2000" b="1" dirty="0">
                  <a:solidFill>
                    <a:schemeClr val="tx2"/>
                  </a:solidFill>
                  <a:latin typeface="Calibri" panose="020F0502020204030204" pitchFamily="34" charset="0"/>
                  <a:cs typeface="Calibri" panose="020F0502020204030204" pitchFamily="34" charset="0"/>
                </a:rPr>
                <a:t>, </a:t>
              </a:r>
              <a:r>
                <a:rPr lang="en-US" altLang="en-US" sz="2000" b="1" i="1" dirty="0">
                  <a:solidFill>
                    <a:schemeClr val="tx2"/>
                  </a:solidFill>
                  <a:latin typeface="Calibri" panose="020F0502020204030204" pitchFamily="34" charset="0"/>
                  <a:cs typeface="Calibri" panose="020F0502020204030204" pitchFamily="34" charset="0"/>
                </a:rPr>
                <a:t>T</a:t>
              </a:r>
              <a:r>
                <a:rPr lang="en-US" altLang="en-US" sz="2000" b="1" dirty="0">
                  <a:solidFill>
                    <a:schemeClr val="tx2"/>
                  </a:solidFill>
                  <a:latin typeface="Calibri" panose="020F0502020204030204" pitchFamily="34" charset="0"/>
                  <a:cs typeface="Calibri" panose="020F0502020204030204" pitchFamily="34" charset="0"/>
                </a:rPr>
                <a:t>, </a:t>
              </a:r>
              <a:r>
                <a:rPr lang="en-US" altLang="en-US" sz="2000" b="1" i="1" dirty="0">
                  <a:solidFill>
                    <a:schemeClr val="tx2"/>
                  </a:solidFill>
                  <a:latin typeface="Calibri" panose="020F0502020204030204" pitchFamily="34" charset="0"/>
                  <a:cs typeface="Calibri" panose="020F0502020204030204" pitchFamily="34" charset="0"/>
                </a:rPr>
                <a:t>Q, Flex</a:t>
              </a:r>
              <a:endParaRPr lang="en-US" altLang="en-US" sz="2000" b="1" dirty="0">
                <a:solidFill>
                  <a:schemeClr val="tx2"/>
                </a:solidFill>
                <a:latin typeface="Calibri" panose="020F0502020204030204" pitchFamily="34" charset="0"/>
                <a:cs typeface="Calibri" panose="020F0502020204030204" pitchFamily="34" charset="0"/>
              </a:endParaRPr>
            </a:p>
          </p:txBody>
        </p:sp>
        <p:sp>
          <p:nvSpPr>
            <p:cNvPr id="757783" name="Freeform 22"/>
            <p:cNvSpPr>
              <a:spLocks/>
            </p:cNvSpPr>
            <p:nvPr/>
          </p:nvSpPr>
          <p:spPr bwMode="auto">
            <a:xfrm>
              <a:off x="1845231" y="2995235"/>
              <a:ext cx="1894064" cy="746248"/>
            </a:xfrm>
            <a:custGeom>
              <a:avLst/>
              <a:gdLst>
                <a:gd name="T0" fmla="*/ 0 w 1132"/>
                <a:gd name="T1" fmla="*/ 0 h 446"/>
                <a:gd name="T2" fmla="*/ 1131 w 1132"/>
                <a:gd name="T3" fmla="*/ 0 h 446"/>
                <a:gd name="T4" fmla="*/ 1131 w 1132"/>
                <a:gd name="T5" fmla="*/ 445 h 446"/>
                <a:gd name="T6" fmla="*/ 0 w 1132"/>
                <a:gd name="T7" fmla="*/ 445 h 446"/>
                <a:gd name="T8" fmla="*/ 0 w 1132"/>
                <a:gd name="T9" fmla="*/ 0 h 446"/>
                <a:gd name="T10" fmla="*/ 0 60000 65536"/>
                <a:gd name="T11" fmla="*/ 0 60000 65536"/>
                <a:gd name="T12" fmla="*/ 0 60000 65536"/>
                <a:gd name="T13" fmla="*/ 0 60000 65536"/>
                <a:gd name="T14" fmla="*/ 0 60000 65536"/>
                <a:gd name="T15" fmla="*/ 0 w 1132"/>
                <a:gd name="T16" fmla="*/ 0 h 446"/>
                <a:gd name="T17" fmla="*/ 1132 w 1132"/>
                <a:gd name="T18" fmla="*/ 446 h 446"/>
              </a:gdLst>
              <a:ahLst/>
              <a:cxnLst>
                <a:cxn ang="T10">
                  <a:pos x="T0" y="T1"/>
                </a:cxn>
                <a:cxn ang="T11">
                  <a:pos x="T2" y="T3"/>
                </a:cxn>
                <a:cxn ang="T12">
                  <a:pos x="T4" y="T5"/>
                </a:cxn>
                <a:cxn ang="T13">
                  <a:pos x="T6" y="T7"/>
                </a:cxn>
                <a:cxn ang="T14">
                  <a:pos x="T8" y="T9"/>
                </a:cxn>
              </a:cxnLst>
              <a:rect l="T15" t="T16" r="T17" b="T18"/>
              <a:pathLst>
                <a:path w="1132" h="446">
                  <a:moveTo>
                    <a:pt x="0" y="0"/>
                  </a:moveTo>
                  <a:lnTo>
                    <a:pt x="1131" y="0"/>
                  </a:lnTo>
                  <a:lnTo>
                    <a:pt x="1131" y="445"/>
                  </a:lnTo>
                  <a:lnTo>
                    <a:pt x="0" y="445"/>
                  </a:lnTo>
                  <a:lnTo>
                    <a:pt x="0" y="0"/>
                  </a:lnTo>
                </a:path>
              </a:pathLst>
            </a:custGeom>
            <a:solidFill>
              <a:schemeClr val="tx2">
                <a:lumMod val="20000"/>
                <a:lumOff val="80000"/>
              </a:schemeClr>
            </a:solidFill>
            <a:ln w="12700" cap="rnd" cmpd="sng">
              <a:solidFill>
                <a:srgbClr val="101010"/>
              </a:solidFill>
              <a:prstDash val="solid"/>
              <a:round/>
              <a:headEnd/>
              <a:tailEnd/>
            </a:ln>
          </p:spPr>
          <p:txBody>
            <a:bodyPr anchor="ctr">
              <a:noAutofit/>
            </a:bodyPr>
            <a:lstStyle/>
            <a:p>
              <a:pPr algn="ctr"/>
              <a:r>
                <a:rPr lang="en-US" altLang="en-US" sz="1400" dirty="0">
                  <a:solidFill>
                    <a:schemeClr val="tx2"/>
                  </a:solidFill>
                  <a:latin typeface="Calibri" panose="020F0502020204030204" pitchFamily="34" charset="0"/>
                  <a:cs typeface="Calibri" panose="020F0502020204030204" pitchFamily="34" charset="0"/>
                </a:rPr>
                <a:t>Existing </a:t>
              </a:r>
            </a:p>
            <a:p>
              <a:pPr algn="ctr"/>
              <a:r>
                <a:rPr lang="en-US" altLang="en-US" sz="1400" dirty="0">
                  <a:solidFill>
                    <a:schemeClr val="tx2"/>
                  </a:solidFill>
                  <a:latin typeface="Calibri" panose="020F0502020204030204" pitchFamily="34" charset="0"/>
                  <a:cs typeface="Calibri" panose="020F0502020204030204" pitchFamily="34" charset="0"/>
                </a:rPr>
                <a:t>capabilities</a:t>
              </a:r>
            </a:p>
          </p:txBody>
        </p:sp>
        <p:sp>
          <p:nvSpPr>
            <p:cNvPr id="757785" name="Rectangle 24"/>
            <p:cNvSpPr>
              <a:spLocks noChangeArrowheads="1"/>
            </p:cNvSpPr>
            <p:nvPr/>
          </p:nvSpPr>
          <p:spPr bwMode="auto">
            <a:xfrm>
              <a:off x="1649466" y="5423050"/>
              <a:ext cx="2285594" cy="799790"/>
            </a:xfrm>
            <a:prstGeom prst="rect">
              <a:avLst/>
            </a:prstGeom>
            <a:solidFill>
              <a:schemeClr val="tx2">
                <a:lumMod val="20000"/>
                <a:lumOff val="80000"/>
              </a:schemeClr>
            </a:solidFill>
            <a:ln w="12700">
              <a:solidFill>
                <a:schemeClr val="tx1"/>
              </a:solidFill>
              <a:miter lim="800000"/>
              <a:headEnd/>
              <a:tailEnd/>
            </a:ln>
          </p:spPr>
          <p:txBody>
            <a:bodyPr wrap="none" anchor="ctr">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spcBef>
                  <a:spcPct val="50000"/>
                </a:spcBef>
              </a:pPr>
              <a:r>
                <a:rPr lang="en-US" altLang="en-US" sz="1400" dirty="0">
                  <a:solidFill>
                    <a:schemeClr val="tx2"/>
                  </a:solidFill>
                  <a:latin typeface="Calibri" panose="020F0502020204030204" pitchFamily="34" charset="0"/>
                  <a:cs typeface="Calibri" panose="020F0502020204030204" pitchFamily="34" charset="0"/>
                </a:rPr>
                <a:t>Operational structure:</a:t>
              </a:r>
              <a:br>
                <a:rPr lang="en-US" altLang="en-US" sz="1400" dirty="0">
                  <a:solidFill>
                    <a:schemeClr val="tx2"/>
                  </a:solidFill>
                  <a:latin typeface="Calibri" panose="020F0502020204030204" pitchFamily="34" charset="0"/>
                  <a:cs typeface="Calibri" panose="020F0502020204030204" pitchFamily="34" charset="0"/>
                </a:rPr>
              </a:br>
              <a:r>
                <a:rPr lang="en-US" altLang="en-US" sz="1400" dirty="0">
                  <a:solidFill>
                    <a:schemeClr val="tx2"/>
                  </a:solidFill>
                  <a:latin typeface="Calibri" panose="020F0502020204030204" pitchFamily="34" charset="0"/>
                  <a:cs typeface="Calibri" panose="020F0502020204030204" pitchFamily="34" charset="0"/>
                </a:rPr>
                <a:t>processes and infrastructure</a:t>
              </a:r>
            </a:p>
          </p:txBody>
        </p:sp>
        <p:sp>
          <p:nvSpPr>
            <p:cNvPr id="757787" name="Line 26"/>
            <p:cNvSpPr>
              <a:spLocks noChangeShapeType="1"/>
            </p:cNvSpPr>
            <p:nvPr/>
          </p:nvSpPr>
          <p:spPr bwMode="auto">
            <a:xfrm>
              <a:off x="2792263" y="3709692"/>
              <a:ext cx="0" cy="1726744"/>
            </a:xfrm>
            <a:prstGeom prst="line">
              <a:avLst/>
            </a:prstGeom>
            <a:noFill/>
            <a:ln w="127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57788" name="Text Box 27"/>
            <p:cNvSpPr txBox="1">
              <a:spLocks noChangeArrowheads="1"/>
            </p:cNvSpPr>
            <p:nvPr/>
          </p:nvSpPr>
          <p:spPr bwMode="auto">
            <a:xfrm>
              <a:off x="2318747" y="1143000"/>
              <a:ext cx="1331869" cy="4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dirty="0">
                  <a:solidFill>
                    <a:schemeClr val="tx2"/>
                  </a:solidFill>
                  <a:latin typeface="Calibri" panose="020F0502020204030204" pitchFamily="34" charset="0"/>
                  <a:cs typeface="Calibri" panose="020F0502020204030204" pitchFamily="34" charset="0"/>
                </a:rPr>
                <a:t>Existing</a:t>
              </a:r>
            </a:p>
          </p:txBody>
        </p:sp>
        <p:sp>
          <p:nvSpPr>
            <p:cNvPr id="757789" name="Text Box 28"/>
            <p:cNvSpPr txBox="1">
              <a:spLocks noChangeArrowheads="1"/>
            </p:cNvSpPr>
            <p:nvPr/>
          </p:nvSpPr>
          <p:spPr bwMode="auto">
            <a:xfrm>
              <a:off x="6531869" y="1143000"/>
              <a:ext cx="1315137" cy="4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dirty="0">
                  <a:solidFill>
                    <a:schemeClr val="tx2"/>
                  </a:solidFill>
                  <a:latin typeface="Calibri" panose="020F0502020204030204" pitchFamily="34" charset="0"/>
                  <a:cs typeface="Calibri" panose="020F0502020204030204" pitchFamily="34" charset="0"/>
                </a:rPr>
                <a:t>Desired</a:t>
              </a:r>
            </a:p>
          </p:txBody>
        </p:sp>
        <p:sp>
          <p:nvSpPr>
            <p:cNvPr id="757790" name="Freeform 29"/>
            <p:cNvSpPr>
              <a:spLocks/>
            </p:cNvSpPr>
            <p:nvPr/>
          </p:nvSpPr>
          <p:spPr bwMode="auto">
            <a:xfrm>
              <a:off x="1761571" y="1797222"/>
              <a:ext cx="2061385" cy="746248"/>
            </a:xfrm>
            <a:custGeom>
              <a:avLst/>
              <a:gdLst>
                <a:gd name="T0" fmla="*/ 0 w 1232"/>
                <a:gd name="T1" fmla="*/ 0 h 446"/>
                <a:gd name="T2" fmla="*/ 1231 w 1232"/>
                <a:gd name="T3" fmla="*/ 0 h 446"/>
                <a:gd name="T4" fmla="*/ 1231 w 1232"/>
                <a:gd name="T5" fmla="*/ 445 h 446"/>
                <a:gd name="T6" fmla="*/ 0 w 1232"/>
                <a:gd name="T7" fmla="*/ 445 h 446"/>
                <a:gd name="T8" fmla="*/ 0 w 1232"/>
                <a:gd name="T9" fmla="*/ 0 h 446"/>
                <a:gd name="T10" fmla="*/ 0 60000 65536"/>
                <a:gd name="T11" fmla="*/ 0 60000 65536"/>
                <a:gd name="T12" fmla="*/ 0 60000 65536"/>
                <a:gd name="T13" fmla="*/ 0 60000 65536"/>
                <a:gd name="T14" fmla="*/ 0 60000 65536"/>
                <a:gd name="T15" fmla="*/ 0 w 1232"/>
                <a:gd name="T16" fmla="*/ 0 h 446"/>
                <a:gd name="T17" fmla="*/ 1232 w 1232"/>
                <a:gd name="T18" fmla="*/ 446 h 446"/>
              </a:gdLst>
              <a:ahLst/>
              <a:cxnLst>
                <a:cxn ang="T10">
                  <a:pos x="T0" y="T1"/>
                </a:cxn>
                <a:cxn ang="T11">
                  <a:pos x="T2" y="T3"/>
                </a:cxn>
                <a:cxn ang="T12">
                  <a:pos x="T4" y="T5"/>
                </a:cxn>
                <a:cxn ang="T13">
                  <a:pos x="T6" y="T7"/>
                </a:cxn>
                <a:cxn ang="T14">
                  <a:pos x="T8" y="T9"/>
                </a:cxn>
              </a:cxnLst>
              <a:rect l="T15" t="T16" r="T17" b="T18"/>
              <a:pathLst>
                <a:path w="1232" h="446">
                  <a:moveTo>
                    <a:pt x="0" y="0"/>
                  </a:moveTo>
                  <a:lnTo>
                    <a:pt x="1231" y="0"/>
                  </a:lnTo>
                  <a:lnTo>
                    <a:pt x="1231" y="445"/>
                  </a:lnTo>
                  <a:lnTo>
                    <a:pt x="0" y="445"/>
                  </a:lnTo>
                  <a:lnTo>
                    <a:pt x="0" y="0"/>
                  </a:lnTo>
                </a:path>
              </a:pathLst>
            </a:custGeom>
            <a:solidFill>
              <a:schemeClr val="tx2">
                <a:lumMod val="20000"/>
                <a:lumOff val="80000"/>
              </a:schemeClr>
            </a:solidFill>
            <a:ln w="12700" cap="rnd" cmpd="sng">
              <a:solidFill>
                <a:srgbClr val="101010"/>
              </a:solidFill>
              <a:prstDash val="solid"/>
              <a:round/>
              <a:headEnd/>
              <a:tailEnd/>
            </a:ln>
          </p:spPr>
          <p:txBody>
            <a:bodyPr anchor="ctr">
              <a:noAutofit/>
            </a:bodyPr>
            <a:lstStyle/>
            <a:p>
              <a:pPr algn="ctr"/>
              <a:r>
                <a:rPr lang="en-US" altLang="en-US" sz="1400" dirty="0">
                  <a:solidFill>
                    <a:schemeClr val="tx2"/>
                  </a:solidFill>
                  <a:latin typeface="Calibri" panose="020F0502020204030204" pitchFamily="34" charset="0"/>
                  <a:cs typeface="Calibri" panose="020F0502020204030204" pitchFamily="34" charset="0"/>
                </a:rPr>
                <a:t>Feasible</a:t>
              </a:r>
            </a:p>
            <a:p>
              <a:pPr algn="ctr"/>
              <a:r>
                <a:rPr lang="en-US" altLang="en-US" sz="1400" dirty="0">
                  <a:solidFill>
                    <a:schemeClr val="tx2"/>
                  </a:solidFill>
                  <a:latin typeface="Calibri" panose="020F0502020204030204" pitchFamily="34" charset="0"/>
                  <a:cs typeface="Calibri" panose="020F0502020204030204" pitchFamily="34" charset="0"/>
                </a:rPr>
                <a:t>business strategies</a:t>
              </a:r>
            </a:p>
          </p:txBody>
        </p:sp>
        <p:sp>
          <p:nvSpPr>
            <p:cNvPr id="757792" name="AutoShape 31"/>
            <p:cNvSpPr>
              <a:spLocks noChangeArrowheads="1"/>
            </p:cNvSpPr>
            <p:nvPr/>
          </p:nvSpPr>
          <p:spPr bwMode="auto">
            <a:xfrm rot="16200000">
              <a:off x="2591479" y="2464829"/>
              <a:ext cx="401568" cy="562196"/>
            </a:xfrm>
            <a:prstGeom prst="notchedRightArrow">
              <a:avLst>
                <a:gd name="adj1" fmla="val 50000"/>
                <a:gd name="adj2" fmla="val 25000"/>
              </a:avLst>
            </a:prstGeom>
            <a:solidFill>
              <a:srgbClr val="005596"/>
            </a:solidFill>
            <a:ln w="9525">
              <a:noFill/>
              <a:miter lim="800000"/>
              <a:headEnd/>
              <a:tailEnd/>
            </a:ln>
          </p:spPr>
          <p:txBody>
            <a:bodyPr wrap="none" anchor="ctr">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dirty="0">
                <a:solidFill>
                  <a:schemeClr val="tx2"/>
                </a:solidFill>
                <a:latin typeface="Calibri" panose="020F0502020204030204" pitchFamily="34" charset="0"/>
                <a:cs typeface="Calibri" panose="020F0502020204030204" pitchFamily="34" charset="0"/>
              </a:endParaRPr>
            </a:p>
          </p:txBody>
        </p:sp>
        <p:sp>
          <p:nvSpPr>
            <p:cNvPr id="757793" name="Line 32"/>
            <p:cNvSpPr>
              <a:spLocks noChangeShapeType="1"/>
            </p:cNvSpPr>
            <p:nvPr/>
          </p:nvSpPr>
          <p:spPr bwMode="auto">
            <a:xfrm>
              <a:off x="3861439" y="2223888"/>
              <a:ext cx="2248783" cy="0"/>
            </a:xfrm>
            <a:prstGeom prst="line">
              <a:avLst/>
            </a:prstGeom>
            <a:noFill/>
            <a:ln w="9525" cap="rnd">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57794" name="Text Box 33"/>
            <p:cNvSpPr txBox="1">
              <a:spLocks noChangeArrowheads="1"/>
            </p:cNvSpPr>
            <p:nvPr/>
          </p:nvSpPr>
          <p:spPr bwMode="auto">
            <a:xfrm>
              <a:off x="4169308" y="1862477"/>
              <a:ext cx="1761882" cy="389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800" i="1" dirty="0">
                  <a:solidFill>
                    <a:schemeClr val="tx2"/>
                  </a:solidFill>
                  <a:latin typeface="Calibri" panose="020F0502020204030204" pitchFamily="34" charset="0"/>
                  <a:cs typeface="Calibri" panose="020F0502020204030204" pitchFamily="34" charset="0"/>
                </a:rPr>
                <a:t>Strategy gap?</a:t>
              </a:r>
            </a:p>
          </p:txBody>
        </p:sp>
        <p:sp>
          <p:nvSpPr>
            <p:cNvPr id="757795" name="Text Box 34"/>
            <p:cNvSpPr txBox="1">
              <a:spLocks noChangeArrowheads="1"/>
            </p:cNvSpPr>
            <p:nvPr/>
          </p:nvSpPr>
          <p:spPr bwMode="auto">
            <a:xfrm>
              <a:off x="8921201" y="1143000"/>
              <a:ext cx="1621333" cy="48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dirty="0">
                  <a:solidFill>
                    <a:schemeClr val="tx2"/>
                  </a:solidFill>
                  <a:latin typeface="Calibri" panose="020F0502020204030204" pitchFamily="34" charset="0"/>
                  <a:cs typeface="Calibri" panose="020F0502020204030204" pitchFamily="34" charset="0"/>
                </a:rPr>
                <a:t>Measures</a:t>
              </a:r>
            </a:p>
          </p:txBody>
        </p:sp>
        <p:sp>
          <p:nvSpPr>
            <p:cNvPr id="757796" name="Line 35"/>
            <p:cNvSpPr>
              <a:spLocks noChangeShapeType="1"/>
            </p:cNvSpPr>
            <p:nvPr/>
          </p:nvSpPr>
          <p:spPr bwMode="auto">
            <a:xfrm>
              <a:off x="3781125" y="3468751"/>
              <a:ext cx="2409411" cy="0"/>
            </a:xfrm>
            <a:prstGeom prst="line">
              <a:avLst/>
            </a:prstGeom>
            <a:noFill/>
            <a:ln w="9525" cap="rnd">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57797" name="Text Box 36"/>
            <p:cNvSpPr txBox="1">
              <a:spLocks noChangeArrowheads="1"/>
            </p:cNvSpPr>
            <p:nvPr/>
          </p:nvSpPr>
          <p:spPr bwMode="auto">
            <a:xfrm>
              <a:off x="4062223" y="3107339"/>
              <a:ext cx="1924182" cy="389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800" i="1" dirty="0">
                  <a:solidFill>
                    <a:schemeClr val="tx2"/>
                  </a:solidFill>
                  <a:latin typeface="Calibri" panose="020F0502020204030204" pitchFamily="34" charset="0"/>
                  <a:cs typeface="Calibri" panose="020F0502020204030204" pitchFamily="34" charset="0"/>
                </a:rPr>
                <a:t>Capability gap?</a:t>
              </a:r>
            </a:p>
          </p:txBody>
        </p:sp>
        <p:sp>
          <p:nvSpPr>
            <p:cNvPr id="757798" name="Line 37"/>
            <p:cNvSpPr>
              <a:spLocks noChangeShapeType="1"/>
            </p:cNvSpPr>
            <p:nvPr/>
          </p:nvSpPr>
          <p:spPr bwMode="auto">
            <a:xfrm>
              <a:off x="3941752" y="5878161"/>
              <a:ext cx="2007842" cy="0"/>
            </a:xfrm>
            <a:prstGeom prst="line">
              <a:avLst/>
            </a:prstGeom>
            <a:noFill/>
            <a:ln w="9525" cap="rnd">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txBody>
            <a:bodyPr wrap="none" anchor="ctr">
              <a:noAutofit/>
            </a:bodyPr>
            <a:lstStyle/>
            <a:p>
              <a:endParaRPr lang="en-US" dirty="0">
                <a:solidFill>
                  <a:schemeClr val="tx2"/>
                </a:solidFill>
                <a:latin typeface="Calibri" panose="020F0502020204030204" pitchFamily="34" charset="0"/>
                <a:cs typeface="Calibri" panose="020F0502020204030204" pitchFamily="34" charset="0"/>
              </a:endParaRPr>
            </a:p>
          </p:txBody>
        </p:sp>
        <p:sp>
          <p:nvSpPr>
            <p:cNvPr id="757799" name="Text Box 38"/>
            <p:cNvSpPr txBox="1">
              <a:spLocks noChangeArrowheads="1"/>
            </p:cNvSpPr>
            <p:nvPr/>
          </p:nvSpPr>
          <p:spPr bwMode="auto">
            <a:xfrm>
              <a:off x="4189386" y="5516750"/>
              <a:ext cx="1735111" cy="389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1800" i="1" dirty="0">
                  <a:solidFill>
                    <a:schemeClr val="tx2"/>
                  </a:solidFill>
                  <a:latin typeface="Calibri" panose="020F0502020204030204" pitchFamily="34" charset="0"/>
                  <a:cs typeface="Calibri" panose="020F0502020204030204" pitchFamily="34" charset="0"/>
                </a:rPr>
                <a:t>Process gap?</a:t>
              </a:r>
            </a:p>
          </p:txBody>
        </p:sp>
      </p:grpSp>
      <p:graphicFrame>
        <p:nvGraphicFramePr>
          <p:cNvPr id="43" name="Group 26"/>
          <p:cNvGraphicFramePr>
            <a:graphicFrameLocks/>
          </p:cNvGraphicFramePr>
          <p:nvPr>
            <p:extLst>
              <p:ext uri="{D42A27DB-BD31-4B8C-83A1-F6EECF244321}">
                <p14:modId xmlns:p14="http://schemas.microsoft.com/office/powerpoint/2010/main" val="2365951729"/>
              </p:ext>
            </p:extLst>
          </p:nvPr>
        </p:nvGraphicFramePr>
        <p:xfrm>
          <a:off x="3858139" y="3733116"/>
          <a:ext cx="2089150" cy="1630600"/>
        </p:xfrm>
        <a:graphic>
          <a:graphicData uri="http://schemas.openxmlformats.org/drawingml/2006/table">
            <a:tbl>
              <a:tblPr/>
              <a:tblGrid>
                <a:gridCol w="1044575">
                  <a:extLst>
                    <a:ext uri="{9D8B030D-6E8A-4147-A177-3AD203B41FA5}">
                      <a16:colId xmlns:a16="http://schemas.microsoft.com/office/drawing/2014/main" val="20000"/>
                    </a:ext>
                  </a:extLst>
                </a:gridCol>
                <a:gridCol w="1044575">
                  <a:extLst>
                    <a:ext uri="{9D8B030D-6E8A-4147-A177-3AD203B41FA5}">
                      <a16:colId xmlns:a16="http://schemas.microsoft.com/office/drawing/2014/main" val="20001"/>
                    </a:ext>
                  </a:extLst>
                </a:gridCol>
              </a:tblGrid>
              <a:tr h="422194">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100" b="1" i="1" u="none" strike="noStrike" cap="none" normalizeH="0" baseline="0" dirty="0">
                          <a:ln>
                            <a:noFill/>
                          </a:ln>
                          <a:solidFill>
                            <a:schemeClr val="tx2"/>
                          </a:solidFill>
                          <a:effectLst/>
                          <a:latin typeface="Calibri" panose="020F0502020204030204" pitchFamily="34" charset="0"/>
                        </a:rPr>
                        <a:t>Product attribute (external)</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100" b="1" i="1" u="none" strike="noStrike" cap="none" normalizeH="0" baseline="0" dirty="0">
                          <a:ln>
                            <a:noFill/>
                          </a:ln>
                          <a:solidFill>
                            <a:schemeClr val="tx2"/>
                          </a:solidFill>
                          <a:effectLst/>
                          <a:latin typeface="Calibri" panose="020F0502020204030204" pitchFamily="34" charset="0"/>
                        </a:rPr>
                        <a:t>Process competency (internal)</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39964">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100" b="0" i="0" u="none" strike="noStrike" cap="none" normalizeH="0" baseline="0" dirty="0">
                          <a:ln>
                            <a:noFill/>
                          </a:ln>
                          <a:solidFill>
                            <a:schemeClr val="tx2"/>
                          </a:solidFill>
                          <a:effectLst/>
                          <a:latin typeface="Calibri" panose="020F0502020204030204" pitchFamily="34" charset="0"/>
                        </a:rPr>
                        <a:t>Price</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100" b="0" i="0" u="none" strike="noStrike" cap="none" normalizeH="0" baseline="0" dirty="0">
                          <a:ln>
                            <a:noFill/>
                          </a:ln>
                          <a:solidFill>
                            <a:schemeClr val="tx2"/>
                          </a:solidFill>
                          <a:effectLst/>
                          <a:latin typeface="Calibri" panose="020F0502020204030204" pitchFamily="34" charset="0"/>
                        </a:rPr>
                        <a:t>Cost</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39501">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100" b="0" i="0" u="none" strike="noStrike" cap="none" normalizeH="0" baseline="0" dirty="0">
                          <a:ln>
                            <a:noFill/>
                          </a:ln>
                          <a:solidFill>
                            <a:schemeClr val="tx2"/>
                          </a:solidFill>
                          <a:effectLst/>
                          <a:latin typeface="Calibri" panose="020F0502020204030204" pitchFamily="34" charset="0"/>
                        </a:rPr>
                        <a:t>Response time</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100" b="0" i="0" u="none" strike="noStrike" cap="none" normalizeH="0" baseline="0" dirty="0">
                          <a:ln>
                            <a:noFill/>
                          </a:ln>
                          <a:solidFill>
                            <a:schemeClr val="tx2"/>
                          </a:solidFill>
                          <a:effectLst/>
                          <a:latin typeface="Calibri" panose="020F0502020204030204" pitchFamily="34" charset="0"/>
                        </a:rPr>
                        <a:t>Flow time</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39964">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100" b="0" i="0" u="none" strike="noStrike" cap="none" normalizeH="0" baseline="0" dirty="0">
                          <a:ln>
                            <a:noFill/>
                          </a:ln>
                          <a:solidFill>
                            <a:schemeClr val="tx2"/>
                          </a:solidFill>
                          <a:effectLst/>
                          <a:latin typeface="Calibri" panose="020F0502020204030204" pitchFamily="34" charset="0"/>
                        </a:rPr>
                        <a:t>Variety</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100" b="0" i="0" u="none" strike="noStrike" cap="none" normalizeH="0" baseline="0" dirty="0">
                          <a:ln>
                            <a:noFill/>
                          </a:ln>
                          <a:solidFill>
                            <a:schemeClr val="tx2"/>
                          </a:solidFill>
                          <a:effectLst/>
                          <a:latin typeface="Calibri" panose="020F0502020204030204" pitchFamily="34" charset="0"/>
                        </a:rPr>
                        <a:t>Flexibility</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39501">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100" b="0" i="0" u="none" strike="noStrike" cap="none" normalizeH="0" baseline="0" dirty="0">
                          <a:ln>
                            <a:noFill/>
                          </a:ln>
                          <a:solidFill>
                            <a:schemeClr val="tx2"/>
                          </a:solidFill>
                          <a:effectLst/>
                          <a:latin typeface="Calibri" panose="020F0502020204030204" pitchFamily="34" charset="0"/>
                        </a:rPr>
                        <a:t>Quality</a:t>
                      </a:r>
                    </a:p>
                  </a:txBody>
                  <a:tcPr marT="45712" marB="4571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1100" b="0" i="0" u="none" strike="noStrike" cap="none" normalizeH="0" baseline="0" dirty="0">
                          <a:ln>
                            <a:noFill/>
                          </a:ln>
                          <a:solidFill>
                            <a:schemeClr val="tx2"/>
                          </a:solidFill>
                          <a:effectLst/>
                          <a:latin typeface="Calibri" panose="020F0502020204030204" pitchFamily="34" charset="0"/>
                        </a:rPr>
                        <a:t>Quality</a:t>
                      </a:r>
                    </a:p>
                  </a:txBody>
                  <a:tcPr marT="45712" marB="4571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5108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8472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Walmart Example</a:t>
            </a:r>
          </a:p>
        </p:txBody>
      </p:sp>
      <p:sp>
        <p:nvSpPr>
          <p:cNvPr id="6" name="Rectangle 5"/>
          <p:cNvSpPr/>
          <p:nvPr/>
        </p:nvSpPr>
        <p:spPr>
          <a:xfrm>
            <a:off x="5105400" y="306186"/>
            <a:ext cx="6725653" cy="907941"/>
          </a:xfrm>
          <a:prstGeom prst="rect">
            <a:avLst/>
          </a:prstGeom>
        </p:spPr>
        <p:txBody>
          <a:bodyPr wrap="square">
            <a:noAutofit/>
          </a:bodyPr>
          <a:lstStyle/>
          <a:p>
            <a:pPr algn="r"/>
            <a:r>
              <a:rPr lang="en-US" sz="2400" dirty="0">
                <a:solidFill>
                  <a:schemeClr val="tx2"/>
                </a:solidFill>
                <a:latin typeface="Calibri" panose="020F0502020204030204" pitchFamily="34" charset="0"/>
                <a:cs typeface="Calibri" panose="020F0502020204030204" pitchFamily="34" charset="0"/>
              </a:rPr>
              <a:t>Professor Amit Pazgal</a:t>
            </a:r>
          </a:p>
        </p:txBody>
      </p:sp>
    </p:spTree>
    <p:extLst>
      <p:ext uri="{BB962C8B-B14F-4D97-AF65-F5344CB8AC3E}">
        <p14:creationId xmlns:p14="http://schemas.microsoft.com/office/powerpoint/2010/main" val="21174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noAutofit/>
          </a:bodyPr>
          <a:lstStyle/>
          <a:p>
            <a:r>
              <a:rPr lang="en-US" dirty="0">
                <a:latin typeface="Calibri" panose="020F0502020204030204" pitchFamily="34" charset="0"/>
                <a:cs typeface="Calibri" panose="020F0502020204030204" pitchFamily="34" charset="0"/>
              </a:rPr>
              <a:t>Walmart</a:t>
            </a:r>
          </a:p>
        </p:txBody>
      </p:sp>
      <p:sp>
        <p:nvSpPr>
          <p:cNvPr id="32772" name="Rectangle 3" descr="Walmart Corporate Strategy - access to quality goods at competitive prices."/>
          <p:cNvSpPr>
            <a:spLocks noGrp="1" noChangeArrowheads="1"/>
          </p:cNvSpPr>
          <p:nvPr>
            <p:ph sz="quarter" idx="10"/>
          </p:nvPr>
        </p:nvSpPr>
        <p:spPr>
          <a:xfrm>
            <a:off x="2628900" y="1206715"/>
            <a:ext cx="7239000" cy="1219200"/>
          </a:xfrm>
          <a:solidFill>
            <a:schemeClr val="accent1">
              <a:lumMod val="20000"/>
              <a:lumOff val="80000"/>
            </a:schemeClr>
          </a:solidFill>
        </p:spPr>
        <p:txBody>
          <a:bodyPr>
            <a:noAutofit/>
          </a:bodyPr>
          <a:lstStyle/>
          <a:p>
            <a:pPr marL="0" indent="0" algn="ctr">
              <a:buNone/>
            </a:pPr>
            <a:r>
              <a:rPr lang="en-US" sz="2000" b="1" dirty="0">
                <a:latin typeface="Calibri" panose="020F0502020204030204" pitchFamily="34" charset="0"/>
                <a:cs typeface="Calibri" panose="020F0502020204030204" pitchFamily="34" charset="0"/>
              </a:rPr>
              <a:t>Corporate strategy</a:t>
            </a:r>
          </a:p>
          <a:p>
            <a:r>
              <a:rPr lang="en-US" sz="2000" dirty="0">
                <a:latin typeface="Calibri" panose="020F0502020204030204" pitchFamily="34" charset="0"/>
                <a:cs typeface="Calibri" panose="020F0502020204030204" pitchFamily="34" charset="0"/>
              </a:rPr>
              <a:t>(Gain competitive advantage by) providing customers access to quality goods, when and where needed, at competitive prices</a:t>
            </a:r>
          </a:p>
        </p:txBody>
      </p:sp>
      <p:sp>
        <p:nvSpPr>
          <p:cNvPr id="9" name="Right Arrow 8"/>
          <p:cNvSpPr/>
          <p:nvPr/>
        </p:nvSpPr>
        <p:spPr>
          <a:xfrm>
            <a:off x="5372100" y="4633472"/>
            <a:ext cx="1790700" cy="70052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descr="Walmart Operations Strategy - short flow times/high turnover, low inventory levels, IT systems."/>
          <p:cNvSpPr txBox="1"/>
          <p:nvPr/>
        </p:nvSpPr>
        <p:spPr>
          <a:xfrm>
            <a:off x="1219200" y="4304353"/>
            <a:ext cx="3962400" cy="1877437"/>
          </a:xfrm>
          <a:prstGeom prst="rect">
            <a:avLst/>
          </a:prstGeom>
          <a:solidFill>
            <a:schemeClr val="accent1">
              <a:lumMod val="20000"/>
              <a:lumOff val="80000"/>
            </a:schemeClr>
          </a:solidFill>
        </p:spPr>
        <p:txBody>
          <a:bodyPr wrap="square" rtlCol="0">
            <a:spAutoFit/>
          </a:bodyPr>
          <a:lstStyle/>
          <a:p>
            <a:pPr marL="342900" indent="-342900" algn="ctr">
              <a:spcBef>
                <a:spcPct val="20000"/>
              </a:spcBef>
            </a:pPr>
            <a:r>
              <a:rPr lang="en-US" sz="2000" b="1" dirty="0">
                <a:solidFill>
                  <a:schemeClr val="tx2"/>
                </a:solidFill>
                <a:latin typeface="Calibri" panose="020F0502020204030204" pitchFamily="34" charset="0"/>
                <a:cs typeface="Calibri" panose="020F0502020204030204" pitchFamily="34" charset="0"/>
              </a:rPr>
              <a:t>Operations Strategy</a:t>
            </a:r>
          </a:p>
          <a:p>
            <a:pPr marL="342900" indent="-342900">
              <a:spcBef>
                <a:spcPct val="20000"/>
              </a:spcBef>
              <a:buClr>
                <a:srgbClr val="000000"/>
              </a:buClr>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Short flow times/high turnover</a:t>
            </a:r>
          </a:p>
          <a:p>
            <a:pPr marL="342900" indent="-342900">
              <a:spcBef>
                <a:spcPct val="20000"/>
              </a:spcBef>
              <a:buClr>
                <a:srgbClr val="000000"/>
              </a:buClr>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Low inventory levels</a:t>
            </a:r>
          </a:p>
          <a:p>
            <a:pPr marL="342900" indent="-342900">
              <a:spcBef>
                <a:spcPct val="20000"/>
              </a:spcBef>
              <a:buClr>
                <a:srgbClr val="000000"/>
              </a:buClr>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Information system</a:t>
            </a:r>
          </a:p>
          <a:p>
            <a:pPr marL="342900" indent="-342900">
              <a:spcBef>
                <a:spcPct val="20000"/>
              </a:spcBef>
              <a:buClr>
                <a:srgbClr val="000000"/>
              </a:buClr>
              <a:buFont typeface="Arial" panose="020B0604020202020204" pitchFamily="34" charset="0"/>
              <a:buChar char="•"/>
            </a:pPr>
            <a:endParaRPr lang="en-US" sz="2000" dirty="0">
              <a:solidFill>
                <a:schemeClr val="tx2"/>
              </a:solidFill>
              <a:latin typeface="Calibri" panose="020F0502020204030204" pitchFamily="34" charset="0"/>
              <a:cs typeface="Calibri" panose="020F0502020204030204" pitchFamily="34" charset="0"/>
            </a:endParaRPr>
          </a:p>
        </p:txBody>
      </p:sp>
      <p:sp>
        <p:nvSpPr>
          <p:cNvPr id="5" name="TextBox 4" descr="Walmart Operations Structure - Distribution Centers, cross docking, responsive transportation system, EDI, satellite, focused locations. "/>
          <p:cNvSpPr txBox="1"/>
          <p:nvPr/>
        </p:nvSpPr>
        <p:spPr>
          <a:xfrm>
            <a:off x="7315200" y="3708499"/>
            <a:ext cx="4114800" cy="2616101"/>
          </a:xfrm>
          <a:prstGeom prst="rect">
            <a:avLst/>
          </a:prstGeom>
          <a:solidFill>
            <a:schemeClr val="accent1">
              <a:lumMod val="20000"/>
              <a:lumOff val="80000"/>
            </a:schemeClr>
          </a:solidFill>
        </p:spPr>
        <p:txBody>
          <a:bodyPr wrap="square" rtlCol="0">
            <a:spAutoFit/>
          </a:bodyPr>
          <a:lstStyle/>
          <a:p>
            <a:pPr marL="228600" indent="-228600" algn="ctr">
              <a:spcBef>
                <a:spcPct val="20000"/>
              </a:spcBef>
            </a:pPr>
            <a:r>
              <a:rPr lang="en-US" sz="2000" b="1" dirty="0">
                <a:solidFill>
                  <a:schemeClr val="tx2"/>
                </a:solidFill>
                <a:latin typeface="Calibri" panose="020F0502020204030204" pitchFamily="34" charset="0"/>
                <a:cs typeface="Calibri" panose="020F0502020204030204" pitchFamily="34" charset="0"/>
              </a:rPr>
              <a:t>Operations Structure</a:t>
            </a:r>
          </a:p>
          <a:p>
            <a:pPr marL="228600" indent="-342900">
              <a:spcBef>
                <a:spcPct val="20000"/>
              </a:spcBef>
              <a:buClr>
                <a:srgbClr val="000000"/>
              </a:buClr>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Supply chain/DCs</a:t>
            </a:r>
          </a:p>
          <a:p>
            <a:pPr marL="228600" indent="-342900">
              <a:spcBef>
                <a:spcPct val="20000"/>
              </a:spcBef>
              <a:buClr>
                <a:srgbClr val="000000"/>
              </a:buClr>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Cross docking</a:t>
            </a:r>
          </a:p>
          <a:p>
            <a:pPr marL="347663" indent="-347663">
              <a:spcBef>
                <a:spcPct val="20000"/>
              </a:spcBef>
              <a:buClr>
                <a:srgbClr val="000000"/>
              </a:buClr>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Responsive transportation system</a:t>
            </a:r>
          </a:p>
          <a:p>
            <a:pPr marL="228600" indent="-342900">
              <a:spcBef>
                <a:spcPct val="20000"/>
              </a:spcBef>
              <a:buClr>
                <a:srgbClr val="000000"/>
              </a:buClr>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EDI</a:t>
            </a:r>
          </a:p>
          <a:p>
            <a:pPr marL="228600" indent="-342900">
              <a:spcBef>
                <a:spcPct val="20000"/>
              </a:spcBef>
              <a:buClr>
                <a:srgbClr val="000000"/>
              </a:buClr>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Satellite</a:t>
            </a:r>
          </a:p>
          <a:p>
            <a:pPr marL="228600" indent="-342900">
              <a:spcBef>
                <a:spcPct val="20000"/>
              </a:spcBef>
              <a:buClr>
                <a:srgbClr val="000000"/>
              </a:buClr>
              <a:buFont typeface="Arial" panose="020B0604020202020204" pitchFamily="34" charset="0"/>
              <a:buChar char="•"/>
            </a:pPr>
            <a:r>
              <a:rPr lang="en-US" sz="2000" dirty="0">
                <a:solidFill>
                  <a:schemeClr val="tx2"/>
                </a:solidFill>
                <a:latin typeface="Calibri" panose="020F0502020204030204" pitchFamily="34" charset="0"/>
                <a:cs typeface="Calibri" panose="020F0502020204030204" pitchFamily="34" charset="0"/>
              </a:rPr>
              <a:t>Focused locations</a:t>
            </a:r>
          </a:p>
        </p:txBody>
      </p:sp>
      <p:sp>
        <p:nvSpPr>
          <p:cNvPr id="12" name="Right Arrow 11"/>
          <p:cNvSpPr/>
          <p:nvPr/>
        </p:nvSpPr>
        <p:spPr>
          <a:xfrm rot="16200000">
            <a:off x="8194293" y="2707891"/>
            <a:ext cx="1137415" cy="60960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5400000">
            <a:off x="2267538" y="2990262"/>
            <a:ext cx="1713324" cy="7620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699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dirty="0"/>
              <a:t>Walmart</a:t>
            </a:r>
          </a:p>
        </p:txBody>
      </p:sp>
      <p:sp>
        <p:nvSpPr>
          <p:cNvPr id="33796" name="Rectangle 3"/>
          <p:cNvSpPr>
            <a:spLocks noGrp="1" noChangeArrowheads="1"/>
          </p:cNvSpPr>
          <p:nvPr>
            <p:ph sz="quarter" idx="10"/>
          </p:nvPr>
        </p:nvSpPr>
        <p:spPr>
          <a:xfrm>
            <a:off x="304800" y="1143000"/>
            <a:ext cx="6705600" cy="5257800"/>
          </a:xfrm>
        </p:spPr>
        <p:txBody>
          <a:bodyPr/>
          <a:lstStyle/>
          <a:p>
            <a:r>
              <a:rPr lang="en-US" dirty="0"/>
              <a:t>Improved targeting of products to markets</a:t>
            </a:r>
          </a:p>
          <a:p>
            <a:r>
              <a:rPr lang="en-US" dirty="0"/>
              <a:t>Sales per square foot increased from $102 in 1985 to $140 in 1991 to $425 in 2009</a:t>
            </a:r>
          </a:p>
          <a:p>
            <a:pPr lvl="1"/>
            <a:r>
              <a:rPr lang="en-US" b="1" dirty="0"/>
              <a:t>It was $431 in 2017</a:t>
            </a:r>
          </a:p>
          <a:p>
            <a:pPr lvl="1"/>
            <a:r>
              <a:rPr lang="en-US" dirty="0"/>
              <a:t>Target at $276; Macy’s at $150; Apple at $5079</a:t>
            </a:r>
          </a:p>
        </p:txBody>
      </p:sp>
      <p:pic>
        <p:nvPicPr>
          <p:cNvPr id="2" name="Picture 1" descr="Walmart Stock Return History graph from 1980's to date. WMT Price % Change fluctuates in a blue line starting at ~1.00K% in 1980 up to 98.91K% in ~2017. Dow Jones Industrials Level % Change has remained mostly flat at 1.98K%."/>
          <p:cNvPicPr>
            <a:picLocks noChangeAspect="1"/>
          </p:cNvPicPr>
          <p:nvPr/>
        </p:nvPicPr>
        <p:blipFill>
          <a:blip r:embed="rId3"/>
          <a:stretch>
            <a:fillRect/>
          </a:stretch>
        </p:blipFill>
        <p:spPr>
          <a:xfrm>
            <a:off x="7290895" y="1143001"/>
            <a:ext cx="4599076" cy="3124200"/>
          </a:xfrm>
          <a:prstGeom prst="rect">
            <a:avLst/>
          </a:prstGeom>
        </p:spPr>
      </p:pic>
    </p:spTree>
    <p:extLst>
      <p:ext uri="{BB962C8B-B14F-4D97-AF65-F5344CB8AC3E}">
        <p14:creationId xmlns:p14="http://schemas.microsoft.com/office/powerpoint/2010/main" val="128409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6">
                                            <p:txEl>
                                              <p:pRg st="3" end="3"/>
                                            </p:txEl>
                                          </p:spTgt>
                                        </p:tgtEl>
                                        <p:attrNameLst>
                                          <p:attrName>style.visibility</p:attrName>
                                        </p:attrNameLst>
                                      </p:cBhvr>
                                      <p:to>
                                        <p:strVal val="visible"/>
                                      </p:to>
                                    </p:set>
                                    <p:anim calcmode="lin" valueType="num">
                                      <p:cBhvr additive="base">
                                        <p:cTn id="7" dur="500" fill="hold"/>
                                        <p:tgtEl>
                                          <p:spTgt spid="3379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noAutofit/>
          </a:bodyPr>
          <a:lstStyle/>
          <a:p>
            <a:r>
              <a:rPr lang="en-US" altLang="en-US" sz="3600" dirty="0"/>
              <a:t>Inventory Turns in Retailing and Its Link to Inventory Costs</a:t>
            </a:r>
          </a:p>
        </p:txBody>
      </p:sp>
      <p:sp>
        <p:nvSpPr>
          <p:cNvPr id="10" name="Text Box 37"/>
          <p:cNvSpPr txBox="1">
            <a:spLocks noChangeArrowheads="1"/>
          </p:cNvSpPr>
          <p:nvPr/>
        </p:nvSpPr>
        <p:spPr bwMode="auto">
          <a:xfrm>
            <a:off x="952501" y="5080713"/>
            <a:ext cx="10286999" cy="650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ts val="600"/>
              </a:spcBef>
            </a:pPr>
            <a:r>
              <a:rPr lang="en-US" altLang="en-US" dirty="0">
                <a:solidFill>
                  <a:schemeClr val="tx2"/>
                </a:solidFill>
                <a:latin typeface="Calibri" panose="020F0502020204030204" pitchFamily="34" charset="0"/>
                <a:cs typeface="Calibri" panose="020F0502020204030204" pitchFamily="34" charset="0"/>
              </a:rPr>
              <a:t>If Walmart carried the same months of inventory as HD, its inventories would be</a:t>
            </a:r>
          </a:p>
        </p:txBody>
      </p:sp>
      <p:graphicFrame>
        <p:nvGraphicFramePr>
          <p:cNvPr id="7" name="Group 41" descr="A 4x7 table from 01/2017 comparing Home Depot, Target and Walmart's Inventory sales, costs and turns. "/>
          <p:cNvGraphicFramePr>
            <a:graphicFrameLocks/>
          </p:cNvGraphicFramePr>
          <p:nvPr>
            <p:extLst>
              <p:ext uri="{D42A27DB-BD31-4B8C-83A1-F6EECF244321}">
                <p14:modId xmlns:p14="http://schemas.microsoft.com/office/powerpoint/2010/main" val="3237980400"/>
              </p:ext>
            </p:extLst>
          </p:nvPr>
        </p:nvGraphicFramePr>
        <p:xfrm>
          <a:off x="952501" y="1265238"/>
          <a:ext cx="10286999" cy="3581400"/>
        </p:xfrm>
        <a:graphic>
          <a:graphicData uri="http://schemas.openxmlformats.org/drawingml/2006/table">
            <a:tbl>
              <a:tblPr firstRow="1" bandRow="1">
                <a:tableStyleId>{5C22544A-7EE6-4342-B048-85BDC9FD1C3A}</a:tableStyleId>
              </a:tblPr>
              <a:tblGrid>
                <a:gridCol w="3429659">
                  <a:extLst>
                    <a:ext uri="{9D8B030D-6E8A-4147-A177-3AD203B41FA5}">
                      <a16:colId xmlns:a16="http://schemas.microsoft.com/office/drawing/2014/main" val="20000"/>
                    </a:ext>
                  </a:extLst>
                </a:gridCol>
                <a:gridCol w="2287324">
                  <a:extLst>
                    <a:ext uri="{9D8B030D-6E8A-4147-A177-3AD203B41FA5}">
                      <a16:colId xmlns:a16="http://schemas.microsoft.com/office/drawing/2014/main" val="20001"/>
                    </a:ext>
                  </a:extLst>
                </a:gridCol>
                <a:gridCol w="2000250">
                  <a:extLst>
                    <a:ext uri="{9D8B030D-6E8A-4147-A177-3AD203B41FA5}">
                      <a16:colId xmlns:a16="http://schemas.microsoft.com/office/drawing/2014/main" val="3935217817"/>
                    </a:ext>
                  </a:extLst>
                </a:gridCol>
                <a:gridCol w="2569766">
                  <a:extLst>
                    <a:ext uri="{9D8B030D-6E8A-4147-A177-3AD203B41FA5}">
                      <a16:colId xmlns:a16="http://schemas.microsoft.com/office/drawing/2014/main" val="20002"/>
                    </a:ext>
                  </a:extLst>
                </a:gridCol>
              </a:tblGrid>
              <a:tr h="417513">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endPar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089" marR="91089" anchor="ctr" horzOverflow="overflow">
                    <a:solidFill>
                      <a:srgbClr val="005596"/>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t>Home Depot (1/2017)</a:t>
                      </a:r>
                      <a:endPar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089" marR="91089" anchor="ctr" horzOverflow="overflow">
                    <a:solidFill>
                      <a:srgbClr val="005596"/>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t>Target</a:t>
                      </a:r>
                      <a:b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br>
                      <a: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t>(1/2017)</a:t>
                      </a:r>
                      <a:endPar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089" marR="91089" anchor="ctr" horzOverflow="overflow">
                    <a:solidFill>
                      <a:srgbClr val="005596"/>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t>Walmart </a:t>
                      </a:r>
                      <a:b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br>
                      <a: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t>(1/2017)</a:t>
                      </a:r>
                      <a:endPar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089" marR="91089" anchor="ctr" horzOverflow="overflow">
                    <a:solidFill>
                      <a:srgbClr val="005596"/>
                    </a:solid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Net Sales (million $) </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$94,595</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$69,495</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$485,873</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extLst>
                  <a:ext uri="{0D108BD9-81ED-4DB2-BD59-A6C34878D82A}">
                    <a16:rowId xmlns:a16="http://schemas.microsoft.com/office/drawing/2014/main" val="10001"/>
                  </a:ext>
                </a:extLst>
              </a:tr>
              <a:tr h="403225">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Cost of sales</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$62,282</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$48,872</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$361,256</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extLst>
                  <a:ext uri="{0D108BD9-81ED-4DB2-BD59-A6C34878D82A}">
                    <a16:rowId xmlns:a16="http://schemas.microsoft.com/office/drawing/2014/main" val="10002"/>
                  </a:ext>
                </a:extLst>
              </a:tr>
              <a:tr h="41433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Net Income</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$7,957</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$2,737</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$14,293</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extLst>
                  <a:ext uri="{0D108BD9-81ED-4DB2-BD59-A6C34878D82A}">
                    <a16:rowId xmlns:a16="http://schemas.microsoft.com/office/drawing/2014/main" val="10003"/>
                  </a:ext>
                </a:extLst>
              </a:tr>
              <a:tr h="472440">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Inventories</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$11,809</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$8,601</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$43,046</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extLst>
                  <a:ext uri="{0D108BD9-81ED-4DB2-BD59-A6C34878D82A}">
                    <a16:rowId xmlns:a16="http://schemas.microsoft.com/office/drawing/2014/main" val="10004"/>
                  </a:ext>
                </a:extLst>
              </a:tr>
              <a:tr h="250825">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Inventory Turns</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endParaRPr kumimoji="0" lang="en-US" sz="2400" b="1"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endParaRPr kumimoji="0" lang="en-US" sz="2400" b="1"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endParaRPr kumimoji="0" lang="en-US" sz="2400" b="1"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extLst>
                  <a:ext uri="{0D108BD9-81ED-4DB2-BD59-A6C34878D82A}">
                    <a16:rowId xmlns:a16="http://schemas.microsoft.com/office/drawing/2014/main" val="10005"/>
                  </a:ext>
                </a:extLst>
              </a:tr>
              <a:tr h="250825">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Months of Inventory</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endParaRPr kumimoji="0" lang="en-US" sz="2400" b="1"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endParaRPr kumimoji="0" lang="en-US" sz="2400" b="1"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endParaRPr kumimoji="0" lang="en-US" sz="2400" b="1"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extLst>
                  <a:ext uri="{0D108BD9-81ED-4DB2-BD59-A6C34878D82A}">
                    <a16:rowId xmlns:a16="http://schemas.microsoft.com/office/drawing/2014/main" val="3345522657"/>
                  </a:ext>
                </a:extLst>
              </a:tr>
            </a:tbl>
          </a:graphicData>
        </a:graphic>
      </p:graphicFrame>
    </p:spTree>
    <p:extLst>
      <p:ext uri="{BB962C8B-B14F-4D97-AF65-F5344CB8AC3E}">
        <p14:creationId xmlns:p14="http://schemas.microsoft.com/office/powerpoint/2010/main" val="228772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noAutofit/>
          </a:bodyPr>
          <a:lstStyle/>
          <a:p>
            <a:r>
              <a:rPr lang="en-US" altLang="en-US" sz="3600" dirty="0"/>
              <a:t>Inventory Turns in Retailing and Its Link to Inventory Costs</a:t>
            </a:r>
          </a:p>
        </p:txBody>
      </p:sp>
      <p:sp>
        <p:nvSpPr>
          <p:cNvPr id="60448" name="Text Box 37"/>
          <p:cNvSpPr txBox="1">
            <a:spLocks noChangeArrowheads="1"/>
          </p:cNvSpPr>
          <p:nvPr/>
        </p:nvSpPr>
        <p:spPr bwMode="auto">
          <a:xfrm>
            <a:off x="952501" y="5080713"/>
            <a:ext cx="10286998"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noAutofit/>
          </a:bodyPr>
          <a:lstStyle>
            <a:lvl1pPr>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marL="1143000" indent="-228600">
              <a:defRPr sz="2400">
                <a:solidFill>
                  <a:schemeClr val="tx1"/>
                </a:solidFill>
                <a:latin typeface="Times New Roman" panose="02020603050405020304" pitchFamily="18" charset="0"/>
                <a:cs typeface="Arial" panose="020B0604020202020204" pitchFamily="34" charset="0"/>
              </a:defRPr>
            </a:lvl3pPr>
            <a:lvl4pPr marL="1600200" indent="-228600">
              <a:defRPr sz="2400">
                <a:solidFill>
                  <a:schemeClr val="tx1"/>
                </a:solidFill>
                <a:latin typeface="Times New Roman" panose="02020603050405020304" pitchFamily="18" charset="0"/>
                <a:cs typeface="Arial" panose="020B0604020202020204" pitchFamily="34" charset="0"/>
              </a:defRPr>
            </a:lvl4pPr>
            <a:lvl5pPr marL="2057400" indent="-228600">
              <a:defRPr sz="2400">
                <a:solidFill>
                  <a:schemeClr val="tx1"/>
                </a:solidFill>
                <a:latin typeface="Times New Roman" panose="02020603050405020304" pitchFamily="18" charset="0"/>
                <a:cs typeface="Arial" panose="020B0604020202020204" pitchFamily="34" charset="0"/>
              </a:defRPr>
            </a:lvl5pPr>
            <a:lvl6pPr marL="25146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ts val="600"/>
              </a:spcBef>
            </a:pPr>
            <a:r>
              <a:rPr lang="en-US" altLang="en-US" dirty="0">
                <a:solidFill>
                  <a:schemeClr val="tx2"/>
                </a:solidFill>
                <a:latin typeface="Calibri" panose="020F0502020204030204" pitchFamily="34" charset="0"/>
                <a:cs typeface="Calibri" panose="020F0502020204030204" pitchFamily="34" charset="0"/>
              </a:rPr>
              <a:t>If Walmart carried the same months of inventory as HD, its inventories would be</a:t>
            </a:r>
          </a:p>
          <a:p>
            <a:pPr algn="ctr">
              <a:spcBef>
                <a:spcPts val="600"/>
              </a:spcBef>
            </a:pPr>
            <a:r>
              <a:rPr lang="en-US" altLang="en-US" i="1" dirty="0">
                <a:solidFill>
                  <a:schemeClr val="tx2"/>
                </a:solidFill>
                <a:latin typeface="Calibri" panose="020F0502020204030204" pitchFamily="34" charset="0"/>
                <a:cs typeface="Calibri" panose="020F0502020204030204" pitchFamily="34" charset="0"/>
              </a:rPr>
              <a:t>I = $68.6B</a:t>
            </a:r>
          </a:p>
          <a:p>
            <a:pPr>
              <a:spcBef>
                <a:spcPts val="600"/>
              </a:spcBef>
            </a:pPr>
            <a:r>
              <a:rPr lang="en-US" altLang="en-US" dirty="0">
                <a:solidFill>
                  <a:schemeClr val="tx2"/>
                </a:solidFill>
                <a:latin typeface="Calibri" panose="020F0502020204030204" pitchFamily="34" charset="0"/>
                <a:cs typeface="Calibri" panose="020F0502020204030204" pitchFamily="34" charset="0"/>
              </a:rPr>
              <a:t>This would tie up about $</a:t>
            </a:r>
            <a:r>
              <a:rPr lang="en-US" altLang="en-US" b="1" i="1" dirty="0">
                <a:solidFill>
                  <a:schemeClr val="tx2"/>
                </a:solidFill>
                <a:latin typeface="Calibri" panose="020F0502020204030204" pitchFamily="34" charset="0"/>
                <a:cs typeface="Calibri" panose="020F0502020204030204" pitchFamily="34" charset="0"/>
              </a:rPr>
              <a:t>25</a:t>
            </a:r>
            <a:r>
              <a:rPr lang="en-US" altLang="en-US" dirty="0">
                <a:solidFill>
                  <a:schemeClr val="tx2"/>
                </a:solidFill>
                <a:latin typeface="Calibri" panose="020F0502020204030204" pitchFamily="34" charset="0"/>
                <a:cs typeface="Calibri" panose="020F0502020204030204" pitchFamily="34" charset="0"/>
              </a:rPr>
              <a:t> billion extra in inventory.</a:t>
            </a:r>
          </a:p>
        </p:txBody>
      </p:sp>
      <p:graphicFrame>
        <p:nvGraphicFramePr>
          <p:cNvPr id="6" name="Group 41" descr="A 4x7 table from 01/2017 comparing Home Depot, Target and Walmart's Inventory sales, costs and turns. Walmart inventory turns are the highest (8.40), while its months of inventory are the lowest (1.43)."/>
          <p:cNvGraphicFramePr>
            <a:graphicFrameLocks/>
          </p:cNvGraphicFramePr>
          <p:nvPr>
            <p:extLst>
              <p:ext uri="{D42A27DB-BD31-4B8C-83A1-F6EECF244321}">
                <p14:modId xmlns:p14="http://schemas.microsoft.com/office/powerpoint/2010/main" val="1882078004"/>
              </p:ext>
            </p:extLst>
          </p:nvPr>
        </p:nvGraphicFramePr>
        <p:xfrm>
          <a:off x="952501" y="1265238"/>
          <a:ext cx="10286999" cy="3581400"/>
        </p:xfrm>
        <a:graphic>
          <a:graphicData uri="http://schemas.openxmlformats.org/drawingml/2006/table">
            <a:tbl>
              <a:tblPr firstRow="1" bandRow="1">
                <a:tableStyleId>{5C22544A-7EE6-4342-B048-85BDC9FD1C3A}</a:tableStyleId>
              </a:tblPr>
              <a:tblGrid>
                <a:gridCol w="3429659">
                  <a:extLst>
                    <a:ext uri="{9D8B030D-6E8A-4147-A177-3AD203B41FA5}">
                      <a16:colId xmlns:a16="http://schemas.microsoft.com/office/drawing/2014/main" val="20000"/>
                    </a:ext>
                  </a:extLst>
                </a:gridCol>
                <a:gridCol w="2287324">
                  <a:extLst>
                    <a:ext uri="{9D8B030D-6E8A-4147-A177-3AD203B41FA5}">
                      <a16:colId xmlns:a16="http://schemas.microsoft.com/office/drawing/2014/main" val="20001"/>
                    </a:ext>
                  </a:extLst>
                </a:gridCol>
                <a:gridCol w="2000250">
                  <a:extLst>
                    <a:ext uri="{9D8B030D-6E8A-4147-A177-3AD203B41FA5}">
                      <a16:colId xmlns:a16="http://schemas.microsoft.com/office/drawing/2014/main" val="3935217817"/>
                    </a:ext>
                  </a:extLst>
                </a:gridCol>
                <a:gridCol w="2569766">
                  <a:extLst>
                    <a:ext uri="{9D8B030D-6E8A-4147-A177-3AD203B41FA5}">
                      <a16:colId xmlns:a16="http://schemas.microsoft.com/office/drawing/2014/main" val="20002"/>
                    </a:ext>
                  </a:extLst>
                </a:gridCol>
              </a:tblGrid>
              <a:tr h="417513">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endPar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089" marR="91089" anchor="ctr" horzOverflow="overflow">
                    <a:solidFill>
                      <a:srgbClr val="005596"/>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t>Home Depot (1/2017)</a:t>
                      </a:r>
                      <a:endPar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089" marR="91089" anchor="ctr" horzOverflow="overflow">
                    <a:solidFill>
                      <a:srgbClr val="005596"/>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t>Target</a:t>
                      </a:r>
                      <a:b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br>
                      <a: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t>(1/2017)</a:t>
                      </a:r>
                      <a:endPar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089" marR="91089" anchor="ctr" horzOverflow="overflow">
                    <a:solidFill>
                      <a:srgbClr val="005596"/>
                    </a:solid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t>Walmart </a:t>
                      </a:r>
                      <a:b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br>
                      <a:r>
                        <a:rPr kumimoji="0" lang="en-US" sz="2400" u="none" strike="noStrike" cap="none" normalizeH="0" baseline="0" dirty="0">
                          <a:ln>
                            <a:noFill/>
                          </a:ln>
                          <a:solidFill>
                            <a:schemeClr val="bg1"/>
                          </a:solidFill>
                          <a:effectLst/>
                          <a:latin typeface="Calibri" panose="020F0502020204030204" pitchFamily="34" charset="0"/>
                          <a:cs typeface="Calibri" panose="020F0502020204030204" pitchFamily="34" charset="0"/>
                        </a:rPr>
                        <a:t>(1/2017)</a:t>
                      </a:r>
                      <a:endPar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089" marR="91089" anchor="ctr" horzOverflow="overflow">
                    <a:solidFill>
                      <a:srgbClr val="005596"/>
                    </a:solid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Net Sales (million $) </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$94,595</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$69,495</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$485,873</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extLst>
                  <a:ext uri="{0D108BD9-81ED-4DB2-BD59-A6C34878D82A}">
                    <a16:rowId xmlns:a16="http://schemas.microsoft.com/office/drawing/2014/main" val="10001"/>
                  </a:ext>
                </a:extLst>
              </a:tr>
              <a:tr h="403225">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Cost of sales</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$62,282</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$48,872</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$361,256</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extLst>
                  <a:ext uri="{0D108BD9-81ED-4DB2-BD59-A6C34878D82A}">
                    <a16:rowId xmlns:a16="http://schemas.microsoft.com/office/drawing/2014/main" val="10002"/>
                  </a:ext>
                </a:extLst>
              </a:tr>
              <a:tr h="41433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Net Income</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$7,957</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$2,737</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$14,293</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extLst>
                  <a:ext uri="{0D108BD9-81ED-4DB2-BD59-A6C34878D82A}">
                    <a16:rowId xmlns:a16="http://schemas.microsoft.com/office/drawing/2014/main" val="10003"/>
                  </a:ext>
                </a:extLst>
              </a:tr>
              <a:tr h="472440">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Inventories</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$11,809</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$8,601</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$43,046</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extLst>
                  <a:ext uri="{0D108BD9-81ED-4DB2-BD59-A6C34878D82A}">
                    <a16:rowId xmlns:a16="http://schemas.microsoft.com/office/drawing/2014/main" val="10004"/>
                  </a:ext>
                </a:extLst>
              </a:tr>
              <a:tr h="250825">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Inventory Turns</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b="1" i="0" u="none" strike="noStrike" cap="none" normalizeH="0" baseline="0" dirty="0">
                          <a:ln>
                            <a:noFill/>
                          </a:ln>
                          <a:solidFill>
                            <a:srgbClr val="1F497D"/>
                          </a:solidFill>
                          <a:effectLst/>
                          <a:latin typeface="Calibri" panose="020F0502020204030204" pitchFamily="34" charset="0"/>
                        </a:rPr>
                        <a:t>5.27</a:t>
                      </a:r>
                    </a:p>
                  </a:txBody>
                  <a:tcPr marL="91089" marR="91089"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b="1" i="0" u="none" strike="noStrike" cap="none" normalizeH="0" baseline="0" dirty="0">
                          <a:ln>
                            <a:noFill/>
                          </a:ln>
                          <a:solidFill>
                            <a:srgbClr val="1F497D"/>
                          </a:solidFill>
                          <a:effectLst/>
                          <a:latin typeface="Calibri" panose="020F0502020204030204" pitchFamily="34" charset="0"/>
                        </a:rPr>
                        <a:t>5.68</a:t>
                      </a:r>
                    </a:p>
                  </a:txBody>
                  <a:tcPr marL="91089" marR="91089"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b="1" i="0" u="none" strike="noStrike" cap="none" normalizeH="0" baseline="0" dirty="0">
                          <a:ln>
                            <a:noFill/>
                          </a:ln>
                          <a:solidFill>
                            <a:srgbClr val="1F497D"/>
                          </a:solidFill>
                          <a:effectLst/>
                          <a:latin typeface="Calibri" panose="020F0502020204030204" pitchFamily="34" charset="0"/>
                        </a:rPr>
                        <a:t>8.40</a:t>
                      </a:r>
                    </a:p>
                  </a:txBody>
                  <a:tcPr marL="91089" marR="91089" horzOverflow="overflow"/>
                </a:tc>
                <a:extLst>
                  <a:ext uri="{0D108BD9-81ED-4DB2-BD59-A6C34878D82A}">
                    <a16:rowId xmlns:a16="http://schemas.microsoft.com/office/drawing/2014/main" val="10005"/>
                  </a:ext>
                </a:extLst>
              </a:tr>
              <a:tr h="250825">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u="none" strike="noStrike" cap="none" normalizeH="0" baseline="0" dirty="0">
                          <a:ln>
                            <a:noFill/>
                          </a:ln>
                          <a:solidFill>
                            <a:schemeClr val="tx2"/>
                          </a:solidFill>
                          <a:effectLst/>
                          <a:latin typeface="Calibri" panose="020F0502020204030204" pitchFamily="34" charset="0"/>
                          <a:cs typeface="Calibri" panose="020F0502020204030204" pitchFamily="34" charset="0"/>
                        </a:rPr>
                        <a:t>Months of Inventory</a:t>
                      </a:r>
                      <a:endParaRPr kumimoji="0" lang="en-US" sz="2400" b="0" i="0" u="none" strike="noStrike" cap="none" normalizeH="0" baseline="0" dirty="0">
                        <a:ln>
                          <a:noFill/>
                        </a:ln>
                        <a:solidFill>
                          <a:schemeClr val="tx2"/>
                        </a:solidFill>
                        <a:effectLst/>
                        <a:latin typeface="Calibri" panose="020F0502020204030204" pitchFamily="34" charset="0"/>
                        <a:cs typeface="Calibri" panose="020F0502020204030204" pitchFamily="34" charset="0"/>
                      </a:endParaRPr>
                    </a:p>
                  </a:txBody>
                  <a:tcPr marL="91089" marR="91089" anchor="ctr"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b="1" i="1" u="none" strike="noStrike" cap="none" normalizeH="0" baseline="0" dirty="0">
                          <a:ln>
                            <a:noFill/>
                          </a:ln>
                          <a:solidFill>
                            <a:srgbClr val="1F497D"/>
                          </a:solidFill>
                          <a:effectLst/>
                          <a:latin typeface="Calibri" panose="020F0502020204030204" pitchFamily="34" charset="0"/>
                        </a:rPr>
                        <a:t>2.28</a:t>
                      </a:r>
                    </a:p>
                  </a:txBody>
                  <a:tcPr marL="91089" marR="91089"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b="1" i="1" u="none" strike="noStrike" cap="none" normalizeH="0" baseline="0" dirty="0">
                          <a:ln>
                            <a:noFill/>
                          </a:ln>
                          <a:solidFill>
                            <a:srgbClr val="1F497D"/>
                          </a:solidFill>
                          <a:effectLst/>
                          <a:latin typeface="Calibri" panose="020F0502020204030204" pitchFamily="34" charset="0"/>
                        </a:rPr>
                        <a:t>2.11</a:t>
                      </a:r>
                    </a:p>
                  </a:txBody>
                  <a:tcPr marL="91089" marR="91089" horzOverflow="overflow"/>
                </a:tc>
                <a:tc>
                  <a:txBody>
                    <a:bodyPr/>
                    <a:lstStyle/>
                    <a:p>
                      <a:pPr marL="0" marR="0" lvl="0" indent="0" algn="r" defTabSz="914400" rtl="0" eaLnBrk="0" fontAlgn="base" latinLnBrk="0" hangingPunct="0">
                        <a:lnSpc>
                          <a:spcPct val="100000"/>
                        </a:lnSpc>
                        <a:spcBef>
                          <a:spcPct val="20000"/>
                        </a:spcBef>
                        <a:spcAft>
                          <a:spcPct val="0"/>
                        </a:spcAft>
                        <a:buClr>
                          <a:schemeClr val="accent1"/>
                        </a:buClr>
                        <a:buSzPct val="75000"/>
                        <a:buFont typeface="Monotype Sorts" pitchFamily="2" charset="2"/>
                        <a:buNone/>
                        <a:tabLst/>
                      </a:pPr>
                      <a:r>
                        <a:rPr kumimoji="0" lang="en-US" sz="2400" b="1" i="1" u="none" strike="noStrike" cap="none" normalizeH="0" baseline="0" dirty="0">
                          <a:ln>
                            <a:noFill/>
                          </a:ln>
                          <a:solidFill>
                            <a:srgbClr val="1F497D"/>
                          </a:solidFill>
                          <a:effectLst/>
                          <a:latin typeface="Calibri" panose="020F0502020204030204" pitchFamily="34" charset="0"/>
                        </a:rPr>
                        <a:t>1.43</a:t>
                      </a:r>
                    </a:p>
                  </a:txBody>
                  <a:tcPr marL="91089" marR="91089" horzOverflow="overflow"/>
                </a:tc>
                <a:extLst>
                  <a:ext uri="{0D108BD9-81ED-4DB2-BD59-A6C34878D82A}">
                    <a16:rowId xmlns:a16="http://schemas.microsoft.com/office/drawing/2014/main" val="3345522657"/>
                  </a:ext>
                </a:extLst>
              </a:tr>
            </a:tbl>
          </a:graphicData>
        </a:graphic>
      </p:graphicFrame>
    </p:spTree>
    <p:extLst>
      <p:ext uri="{BB962C8B-B14F-4D97-AF65-F5344CB8AC3E}">
        <p14:creationId xmlns:p14="http://schemas.microsoft.com/office/powerpoint/2010/main" val="25848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448"/>
                                        </p:tgtEl>
                                        <p:attrNameLst>
                                          <p:attrName>style.visibility</p:attrName>
                                        </p:attrNameLst>
                                      </p:cBhvr>
                                      <p:to>
                                        <p:strVal val="visible"/>
                                      </p:to>
                                    </p:set>
                                    <p:anim calcmode="lin" valueType="num">
                                      <p:cBhvr additive="base">
                                        <p:cTn id="7" dur="500" fill="hold"/>
                                        <p:tgtEl>
                                          <p:spTgt spid="60448"/>
                                        </p:tgtEl>
                                        <p:attrNameLst>
                                          <p:attrName>ppt_x</p:attrName>
                                        </p:attrNameLst>
                                      </p:cBhvr>
                                      <p:tavLst>
                                        <p:tav tm="0">
                                          <p:val>
                                            <p:strVal val="#ppt_x"/>
                                          </p:val>
                                        </p:tav>
                                        <p:tav tm="100000">
                                          <p:val>
                                            <p:strVal val="#ppt_x"/>
                                          </p:val>
                                        </p:tav>
                                      </p:tavLst>
                                    </p:anim>
                                    <p:anim calcmode="lin" valueType="num">
                                      <p:cBhvr additive="base">
                                        <p:cTn id="8" dur="500" fill="hold"/>
                                        <p:tgtEl>
                                          <p:spTgt spid="604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Rectangle 2"/>
          <p:cNvSpPr>
            <a:spLocks noGrp="1" noChangeArrowheads="1"/>
          </p:cNvSpPr>
          <p:nvPr>
            <p:ph type="title"/>
          </p:nvPr>
        </p:nvSpPr>
        <p:spPr/>
        <p:txBody>
          <a:bodyPr/>
          <a:lstStyle/>
          <a:p>
            <a:r>
              <a:rPr lang="en-US" dirty="0"/>
              <a:t>Intuition: Use Your Best Asset</a:t>
            </a:r>
          </a:p>
        </p:txBody>
      </p:sp>
      <p:sp>
        <p:nvSpPr>
          <p:cNvPr id="1567747" name="Rectangle 3"/>
          <p:cNvSpPr>
            <a:spLocks noGrp="1" noChangeArrowheads="1"/>
          </p:cNvSpPr>
          <p:nvPr>
            <p:ph sz="quarter" idx="10"/>
          </p:nvPr>
        </p:nvSpPr>
        <p:spPr/>
        <p:txBody>
          <a:bodyPr/>
          <a:lstStyle/>
          <a:p>
            <a:r>
              <a:rPr lang="en-US" dirty="0"/>
              <a:t>If the fastest guy is the one to shuttle the others back and forth, you use at least: </a:t>
            </a:r>
          </a:p>
          <a:p>
            <a:pPr marL="0" indent="0" algn="ctr">
              <a:buNone/>
            </a:pPr>
            <a:r>
              <a:rPr lang="en-US" dirty="0"/>
              <a:t>10 + 1 + 7+ 1 + 2 = 21 minutes</a:t>
            </a:r>
          </a:p>
          <a:p>
            <a:r>
              <a:rPr lang="en-US" b="1" dirty="0"/>
              <a:t>But it is false here! Why?</a:t>
            </a:r>
          </a:p>
        </p:txBody>
      </p:sp>
    </p:spTree>
    <p:extLst>
      <p:ext uri="{BB962C8B-B14F-4D97-AF65-F5344CB8AC3E}">
        <p14:creationId xmlns:p14="http://schemas.microsoft.com/office/powerpoint/2010/main" val="225597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7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7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77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7747"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p:txBody>
          <a:bodyPr/>
          <a:lstStyle/>
          <a:p>
            <a:r>
              <a:rPr lang="en-US" altLang="en-US" dirty="0"/>
              <a:t>Slotting Allowances</a:t>
            </a:r>
          </a:p>
        </p:txBody>
      </p:sp>
      <p:sp>
        <p:nvSpPr>
          <p:cNvPr id="3074" name="Rectangle 2" descr="Rectangle: Click to edit Master text styles&#10;Second level&#10;Third level&#10;Fourth level&#10;Fifth level"/>
          <p:cNvSpPr>
            <a:spLocks noGrp="1" noChangeArrowheads="1"/>
          </p:cNvSpPr>
          <p:nvPr>
            <p:ph sz="quarter" idx="10"/>
          </p:nvPr>
        </p:nvSpPr>
        <p:spPr/>
        <p:txBody>
          <a:bodyPr/>
          <a:lstStyle/>
          <a:p>
            <a:r>
              <a:rPr lang="en-US" altLang="en-US" dirty="0"/>
              <a:t>Lump-sum, up-front payments from a </a:t>
            </a:r>
            <a:r>
              <a:rPr lang="en-US" altLang="en-US" b="1" dirty="0"/>
              <a:t>manufacturer</a:t>
            </a:r>
            <a:r>
              <a:rPr lang="en-US" altLang="en-US" dirty="0"/>
              <a:t> or producer to a </a:t>
            </a:r>
            <a:r>
              <a:rPr lang="en-US" altLang="en-US" b="1" dirty="0"/>
              <a:t>retailer</a:t>
            </a:r>
            <a:r>
              <a:rPr lang="en-US" altLang="en-US" dirty="0"/>
              <a:t> to have a [new] product carried by the retailer and placed on its shelves</a:t>
            </a:r>
          </a:p>
          <a:p>
            <a:r>
              <a:rPr lang="en-US" altLang="en-US" dirty="0"/>
              <a:t>A variant sometimes known as “pay-to-stay” fees, paid by manufacturers to keep existing products on retailers’ shelves</a:t>
            </a:r>
          </a:p>
          <a:p>
            <a:r>
              <a:rPr lang="en-US" altLang="en-US" dirty="0"/>
              <a:t>The practice is common for certain products in supermarkets but also increasingly occurs in computer software, compact discs, books, magazines, apparel, and over-the-counter drugs</a:t>
            </a:r>
          </a:p>
        </p:txBody>
      </p:sp>
    </p:spTree>
    <p:extLst>
      <p:ext uri="{BB962C8B-B14F-4D97-AF65-F5344CB8AC3E}">
        <p14:creationId xmlns:p14="http://schemas.microsoft.com/office/powerpoint/2010/main" val="305924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t>Slotting: Potential Benefits</a:t>
            </a:r>
          </a:p>
        </p:txBody>
      </p:sp>
      <p:sp>
        <p:nvSpPr>
          <p:cNvPr id="7171" name="Rectangle 3" descr="Rectangle: Click to edit Master text styles&#10;Second level&#10;Third level&#10;Fourth level&#10;Fifth level"/>
          <p:cNvSpPr>
            <a:spLocks noGrp="1" noChangeArrowheads="1"/>
          </p:cNvSpPr>
          <p:nvPr>
            <p:ph sz="quarter" idx="10"/>
          </p:nvPr>
        </p:nvSpPr>
        <p:spPr/>
        <p:txBody>
          <a:bodyPr/>
          <a:lstStyle/>
          <a:p>
            <a:r>
              <a:rPr lang="en-US" altLang="en-US" dirty="0"/>
              <a:t>Signaling likely product success</a:t>
            </a:r>
          </a:p>
          <a:p>
            <a:pPr lvl="1"/>
            <a:r>
              <a:rPr lang="en-US" altLang="en-US" dirty="0"/>
              <a:t>Statement of confidence by the manufacturer</a:t>
            </a:r>
          </a:p>
          <a:p>
            <a:r>
              <a:rPr lang="en-US" altLang="en-US" dirty="0"/>
              <a:t>Shifting risk of product failure</a:t>
            </a:r>
          </a:p>
          <a:p>
            <a:pPr lvl="1"/>
            <a:r>
              <a:rPr lang="en-US" altLang="en-US" dirty="0"/>
              <a:t>Compensates retailers for real costs and risks</a:t>
            </a:r>
          </a:p>
          <a:p>
            <a:pPr lvl="1"/>
            <a:r>
              <a:rPr lang="en-US" altLang="en-US" dirty="0"/>
              <a:t>Shifts risk to firm best able to control it with promotions, consumer research, and so on</a:t>
            </a:r>
          </a:p>
          <a:p>
            <a:pPr lvl="1"/>
            <a:r>
              <a:rPr lang="en-US" altLang="en-US" dirty="0"/>
              <a:t>Gives retailers an incentive to try new products and new manufacturers</a:t>
            </a:r>
          </a:p>
          <a:p>
            <a:r>
              <a:rPr lang="en-US" altLang="en-US" dirty="0"/>
              <a:t>May be an efficient mechanism for shelf-space allocation</a:t>
            </a:r>
          </a:p>
          <a:p>
            <a:r>
              <a:rPr lang="en-US" altLang="en-US" dirty="0"/>
              <a:t>Most retailers use it, but Walmart stores don’t!</a:t>
            </a:r>
          </a:p>
        </p:txBody>
      </p:sp>
    </p:spTree>
    <p:extLst>
      <p:ext uri="{BB962C8B-B14F-4D97-AF65-F5344CB8AC3E}">
        <p14:creationId xmlns:p14="http://schemas.microsoft.com/office/powerpoint/2010/main" val="3052284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Walmart Ended Its Express Concept in 2016 and Closed 269 Stores</a:t>
            </a:r>
          </a:p>
        </p:txBody>
      </p:sp>
      <p:pic>
        <p:nvPicPr>
          <p:cNvPr id="5" name="Picture 4" descr="A photograph of Walmart Express store. "/>
          <p:cNvPicPr>
            <a:picLocks noChangeAspect="1"/>
          </p:cNvPicPr>
          <p:nvPr/>
        </p:nvPicPr>
        <p:blipFill>
          <a:blip r:embed="rId2"/>
          <a:stretch>
            <a:fillRect/>
          </a:stretch>
        </p:blipFill>
        <p:spPr>
          <a:xfrm>
            <a:off x="1880036" y="1371600"/>
            <a:ext cx="8431928" cy="4800600"/>
          </a:xfrm>
          <a:prstGeom prst="rect">
            <a:avLst/>
          </a:prstGeom>
        </p:spPr>
      </p:pic>
    </p:spTree>
    <p:extLst>
      <p:ext uri="{BB962C8B-B14F-4D97-AF65-F5344CB8AC3E}">
        <p14:creationId xmlns:p14="http://schemas.microsoft.com/office/powerpoint/2010/main" val="4256052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927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Operations Strategy Matrix</a:t>
            </a:r>
          </a:p>
        </p:txBody>
      </p:sp>
      <p:sp>
        <p:nvSpPr>
          <p:cNvPr id="6" name="Rectangle 5"/>
          <p:cNvSpPr/>
          <p:nvPr/>
        </p:nvSpPr>
        <p:spPr>
          <a:xfrm>
            <a:off x="5105400" y="306186"/>
            <a:ext cx="6725653" cy="907941"/>
          </a:xfrm>
          <a:prstGeom prst="rect">
            <a:avLst/>
          </a:prstGeom>
        </p:spPr>
        <p:txBody>
          <a:bodyPr wrap="square">
            <a:noAutofit/>
          </a:bodyPr>
          <a:lstStyle/>
          <a:p>
            <a:pPr algn="r"/>
            <a:r>
              <a:rPr lang="en-US" sz="2400" dirty="0">
                <a:solidFill>
                  <a:schemeClr val="tx2"/>
                </a:solidFill>
                <a:latin typeface="Calibri" panose="020F0502020204030204" pitchFamily="34" charset="0"/>
                <a:cs typeface="Calibri" panose="020F0502020204030204" pitchFamily="34" charset="0"/>
              </a:rPr>
              <a:t>Professor Amit Pazgal</a:t>
            </a:r>
          </a:p>
        </p:txBody>
      </p:sp>
    </p:spTree>
    <p:extLst>
      <p:ext uri="{BB962C8B-B14F-4D97-AF65-F5344CB8AC3E}">
        <p14:creationId xmlns:p14="http://schemas.microsoft.com/office/powerpoint/2010/main" val="2476527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Toward an Operations Strategy Matrix</a:t>
            </a:r>
          </a:p>
        </p:txBody>
      </p:sp>
      <p:sp>
        <p:nvSpPr>
          <p:cNvPr id="3" name="Content Placeholder 2"/>
          <p:cNvSpPr>
            <a:spLocks noGrp="1"/>
          </p:cNvSpPr>
          <p:nvPr>
            <p:ph sz="quarter" idx="10"/>
          </p:nvPr>
        </p:nvSpPr>
        <p:spPr>
          <a:xfrm>
            <a:off x="304800" y="1143000"/>
            <a:ext cx="11582400" cy="1600200"/>
          </a:xfrm>
        </p:spPr>
        <p:txBody>
          <a:bodyPr/>
          <a:lstStyle/>
          <a:p>
            <a:r>
              <a:rPr lang="en-US" dirty="0"/>
              <a:t>Need to reconcile performance objectives (come from market requirements) with operation tasks or decision areas (resource usage)</a:t>
            </a:r>
          </a:p>
        </p:txBody>
      </p:sp>
      <p:graphicFrame>
        <p:nvGraphicFramePr>
          <p:cNvPr id="4" name="Table 3"/>
          <p:cNvGraphicFramePr>
            <a:graphicFrameLocks noGrp="1"/>
          </p:cNvGraphicFramePr>
          <p:nvPr>
            <p:extLst>
              <p:ext uri="{D42A27DB-BD31-4B8C-83A1-F6EECF244321}">
                <p14:modId xmlns:p14="http://schemas.microsoft.com/office/powerpoint/2010/main" val="3911742510"/>
              </p:ext>
            </p:extLst>
          </p:nvPr>
        </p:nvGraphicFramePr>
        <p:xfrm>
          <a:off x="304800" y="2743200"/>
          <a:ext cx="11582400" cy="3185160"/>
        </p:xfrm>
        <a:graphic>
          <a:graphicData uri="http://schemas.openxmlformats.org/drawingml/2006/table">
            <a:tbl>
              <a:tblPr>
                <a:tableStyleId>{2D5ABB26-0587-4C30-8999-92F81FD0307C}</a:tableStyleId>
              </a:tblPr>
              <a:tblGrid>
                <a:gridCol w="5791200">
                  <a:extLst>
                    <a:ext uri="{9D8B030D-6E8A-4147-A177-3AD203B41FA5}">
                      <a16:colId xmlns:a16="http://schemas.microsoft.com/office/drawing/2014/main" val="2315245530"/>
                    </a:ext>
                  </a:extLst>
                </a:gridCol>
                <a:gridCol w="5791200">
                  <a:extLst>
                    <a:ext uri="{9D8B030D-6E8A-4147-A177-3AD203B41FA5}">
                      <a16:colId xmlns:a16="http://schemas.microsoft.com/office/drawing/2014/main" val="4276449402"/>
                    </a:ext>
                  </a:extLst>
                </a:gridCol>
              </a:tblGrid>
              <a:tr h="530860">
                <a:tc>
                  <a:txBody>
                    <a:bodyPr/>
                    <a:lstStyle/>
                    <a:p>
                      <a:pPr marL="347472"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u="none" dirty="0">
                          <a:solidFill>
                            <a:schemeClr val="tx2"/>
                          </a:solidFill>
                        </a:rPr>
                        <a:t>Performance objectives</a:t>
                      </a:r>
                    </a:p>
                  </a:txBody>
                  <a:tcPr/>
                </a:tc>
                <a:tc>
                  <a:txBody>
                    <a:bodyPr/>
                    <a:lstStyle/>
                    <a:p>
                      <a:pPr marL="347472"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1" u="none" dirty="0">
                          <a:solidFill>
                            <a:schemeClr val="tx2"/>
                          </a:solidFill>
                        </a:rPr>
                        <a:t>Decision areas</a:t>
                      </a:r>
                    </a:p>
                  </a:txBody>
                  <a:tcPr/>
                </a:tc>
                <a:extLst>
                  <a:ext uri="{0D108BD9-81ED-4DB2-BD59-A6C34878D82A}">
                    <a16:rowId xmlns:a16="http://schemas.microsoft.com/office/drawing/2014/main" val="3919954080"/>
                  </a:ext>
                </a:extLst>
              </a:tr>
              <a:tr h="530860">
                <a:tc>
                  <a:txBody>
                    <a:bodyPr/>
                    <a:lstStyle/>
                    <a:p>
                      <a:pPr marL="7429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2"/>
                          </a:solidFill>
                        </a:rPr>
                        <a:t>Quality</a:t>
                      </a:r>
                    </a:p>
                  </a:txBody>
                  <a:tcPr/>
                </a:tc>
                <a:tc>
                  <a:txBody>
                    <a:bodyPr/>
                    <a:lstStyle/>
                    <a:p>
                      <a:pPr marL="742950" lvl="1" indent="-285750">
                        <a:buFont typeface="Arial" panose="020B0604020202020204" pitchFamily="34" charset="0"/>
                        <a:buChar char="•"/>
                      </a:pPr>
                      <a:r>
                        <a:rPr lang="en-US" sz="2400" dirty="0">
                          <a:solidFill>
                            <a:schemeClr val="tx2"/>
                          </a:solidFill>
                        </a:rPr>
                        <a:t>Capacity</a:t>
                      </a:r>
                      <a:endParaRPr lang="en-US" sz="2400" u="none" dirty="0">
                        <a:solidFill>
                          <a:schemeClr val="tx2"/>
                        </a:solidFill>
                      </a:endParaRPr>
                    </a:p>
                  </a:txBody>
                  <a:tcPr/>
                </a:tc>
                <a:extLst>
                  <a:ext uri="{0D108BD9-81ED-4DB2-BD59-A6C34878D82A}">
                    <a16:rowId xmlns:a16="http://schemas.microsoft.com/office/drawing/2014/main" val="286401328"/>
                  </a:ext>
                </a:extLst>
              </a:tr>
              <a:tr h="530860">
                <a:tc>
                  <a:txBody>
                    <a:bodyPr/>
                    <a:lstStyle/>
                    <a:p>
                      <a:pPr marL="7429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2"/>
                          </a:solidFill>
                        </a:rPr>
                        <a:t>Speed/time</a:t>
                      </a:r>
                    </a:p>
                  </a:txBody>
                  <a:tcPr/>
                </a:tc>
                <a:tc>
                  <a:txBody>
                    <a:bodyPr/>
                    <a:lstStyle/>
                    <a:p>
                      <a:pPr marL="7429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2"/>
                          </a:solidFill>
                        </a:rPr>
                        <a:t>Supply network </a:t>
                      </a:r>
                    </a:p>
                  </a:txBody>
                  <a:tcPr/>
                </a:tc>
                <a:extLst>
                  <a:ext uri="{0D108BD9-81ED-4DB2-BD59-A6C34878D82A}">
                    <a16:rowId xmlns:a16="http://schemas.microsoft.com/office/drawing/2014/main" val="998266013"/>
                  </a:ext>
                </a:extLst>
              </a:tr>
              <a:tr h="530860">
                <a:tc>
                  <a:txBody>
                    <a:bodyPr/>
                    <a:lstStyle/>
                    <a:p>
                      <a:pPr marL="742950" lvl="1" indent="-285750">
                        <a:buFont typeface="Arial" panose="020B0604020202020204" pitchFamily="34" charset="0"/>
                        <a:buChar char="•"/>
                      </a:pPr>
                      <a:r>
                        <a:rPr lang="en-US" sz="2400" dirty="0">
                          <a:solidFill>
                            <a:schemeClr val="tx2"/>
                          </a:solidFill>
                        </a:rPr>
                        <a:t>Flexibility</a:t>
                      </a:r>
                      <a:endParaRPr lang="en-US" sz="2400" u="none" dirty="0">
                        <a:solidFill>
                          <a:schemeClr val="tx2"/>
                        </a:solidFill>
                      </a:endParaRPr>
                    </a:p>
                  </a:txBody>
                  <a:tcPr/>
                </a:tc>
                <a:tc>
                  <a:txBody>
                    <a:bodyPr/>
                    <a:lstStyle/>
                    <a:p>
                      <a:pPr marL="7429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2"/>
                          </a:solidFill>
                        </a:rPr>
                        <a:t>Process technology</a:t>
                      </a:r>
                    </a:p>
                  </a:txBody>
                  <a:tcPr/>
                </a:tc>
                <a:extLst>
                  <a:ext uri="{0D108BD9-81ED-4DB2-BD59-A6C34878D82A}">
                    <a16:rowId xmlns:a16="http://schemas.microsoft.com/office/drawing/2014/main" val="862703782"/>
                  </a:ext>
                </a:extLst>
              </a:tr>
              <a:tr h="530860">
                <a:tc>
                  <a:txBody>
                    <a:bodyPr/>
                    <a:lstStyle/>
                    <a:p>
                      <a:pPr marL="742950" lvl="1" indent="-285750">
                        <a:buFont typeface="Arial" panose="020B0604020202020204" pitchFamily="34" charset="0"/>
                        <a:buChar char="•"/>
                      </a:pPr>
                      <a:r>
                        <a:rPr lang="en-US" sz="2400" dirty="0">
                          <a:solidFill>
                            <a:schemeClr val="tx2"/>
                          </a:solidFill>
                        </a:rPr>
                        <a:t>Cost</a:t>
                      </a:r>
                      <a:endParaRPr lang="en-US" sz="2400" u="none" dirty="0">
                        <a:solidFill>
                          <a:schemeClr val="tx2"/>
                        </a:solidFill>
                      </a:endParaRPr>
                    </a:p>
                  </a:txBody>
                  <a:tcPr/>
                </a:tc>
                <a:tc>
                  <a:txBody>
                    <a:bodyPr/>
                    <a:lstStyle/>
                    <a:p>
                      <a:pPr marL="7429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chemeClr val="tx2"/>
                          </a:solidFill>
                        </a:rPr>
                        <a:t>Development and organization</a:t>
                      </a:r>
                    </a:p>
                  </a:txBody>
                  <a:tcPr/>
                </a:tc>
                <a:extLst>
                  <a:ext uri="{0D108BD9-81ED-4DB2-BD59-A6C34878D82A}">
                    <a16:rowId xmlns:a16="http://schemas.microsoft.com/office/drawing/2014/main" val="809839909"/>
                  </a:ext>
                </a:extLst>
              </a:tr>
              <a:tr h="530860">
                <a:tc>
                  <a:txBody>
                    <a:bodyPr/>
                    <a:lstStyle/>
                    <a:p>
                      <a:pPr marL="742950" lvl="1" indent="-285750">
                        <a:buFont typeface="Arial" panose="020B0604020202020204" pitchFamily="34" charset="0"/>
                        <a:buChar char="•"/>
                      </a:pPr>
                      <a:r>
                        <a:rPr lang="en-US" sz="2400" dirty="0">
                          <a:solidFill>
                            <a:schemeClr val="tx2"/>
                          </a:solidFill>
                        </a:rPr>
                        <a:t>Dependability</a:t>
                      </a:r>
                      <a:endParaRPr lang="en-US" sz="2400" u="none" dirty="0">
                        <a:solidFill>
                          <a:schemeClr val="tx2"/>
                        </a:solidFill>
                      </a:endParaRPr>
                    </a:p>
                  </a:txBody>
                  <a:tcPr/>
                </a:tc>
                <a:tc>
                  <a:txBody>
                    <a:bodyPr/>
                    <a:lstStyle/>
                    <a:p>
                      <a:pPr marL="742950" lvl="1" indent="-285750">
                        <a:buFont typeface="Arial" panose="020B0604020202020204" pitchFamily="34" charset="0"/>
                        <a:buChar char="•"/>
                      </a:pPr>
                      <a:endParaRPr lang="en-US" sz="2400" u="none" dirty="0">
                        <a:solidFill>
                          <a:schemeClr val="tx2"/>
                        </a:solidFill>
                      </a:endParaRPr>
                    </a:p>
                  </a:txBody>
                  <a:tcPr/>
                </a:tc>
                <a:extLst>
                  <a:ext uri="{0D108BD9-81ED-4DB2-BD59-A6C34878D82A}">
                    <a16:rowId xmlns:a16="http://schemas.microsoft.com/office/drawing/2014/main" val="180991661"/>
                  </a:ext>
                </a:extLst>
              </a:tr>
            </a:tbl>
          </a:graphicData>
        </a:graphic>
      </p:graphicFrame>
    </p:spTree>
    <p:extLst>
      <p:ext uri="{BB962C8B-B14F-4D97-AF65-F5344CB8AC3E}">
        <p14:creationId xmlns:p14="http://schemas.microsoft.com/office/powerpoint/2010/main" val="268053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Objectives: Valve Manufacturer</a:t>
            </a:r>
          </a:p>
        </p:txBody>
      </p:sp>
      <p:sp>
        <p:nvSpPr>
          <p:cNvPr id="3" name="Content Placeholder 2"/>
          <p:cNvSpPr>
            <a:spLocks noGrp="1"/>
          </p:cNvSpPr>
          <p:nvPr>
            <p:ph sz="quarter" idx="10"/>
          </p:nvPr>
        </p:nvSpPr>
        <p:spPr/>
        <p:txBody>
          <a:bodyPr/>
          <a:lstStyle/>
          <a:p>
            <a:r>
              <a:rPr lang="en-US" dirty="0"/>
              <a:t>Quality: percentage of products conforming to specifications</a:t>
            </a:r>
          </a:p>
          <a:p>
            <a:r>
              <a:rPr lang="en-US" dirty="0"/>
              <a:t>Speed: lead time enquiry to quote or order to delivery</a:t>
            </a:r>
          </a:p>
          <a:p>
            <a:r>
              <a:rPr lang="en-US" dirty="0"/>
              <a:t>Flexibility: range of possible sizes, gouges, coating</a:t>
            </a:r>
          </a:p>
          <a:p>
            <a:r>
              <a:rPr lang="en-US" dirty="0"/>
              <a:t>Cost: price of products, discounts, payment terms</a:t>
            </a:r>
          </a:p>
          <a:p>
            <a:r>
              <a:rPr lang="en-US" dirty="0"/>
              <a:t>Dependability: percentage of deliveries on time in full</a:t>
            </a:r>
          </a:p>
        </p:txBody>
      </p:sp>
    </p:spTree>
    <p:extLst>
      <p:ext uri="{BB962C8B-B14F-4D97-AF65-F5344CB8AC3E}">
        <p14:creationId xmlns:p14="http://schemas.microsoft.com/office/powerpoint/2010/main" val="9348274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94992" y="6276201"/>
            <a:ext cx="1292208" cy="276999"/>
          </a:xfrm>
          <a:prstGeom prst="rect">
            <a:avLst/>
          </a:prstGeom>
          <a:noFill/>
        </p:spPr>
        <p:txBody>
          <a:bodyPr wrap="square" rIns="0" rtlCol="0">
            <a:noAutofit/>
          </a:bodyPr>
          <a:lstStyle/>
          <a:p>
            <a:pPr algn="r"/>
            <a:r>
              <a:rPr lang="en-US" sz="1200" dirty="0">
                <a:solidFill>
                  <a:schemeClr val="bg1">
                    <a:lumMod val="50000"/>
                  </a:schemeClr>
                </a:solidFill>
                <a:latin typeface="Calibri" panose="020F0502020204030204" pitchFamily="34" charset="0"/>
                <a:cs typeface="Calibri" panose="020F0502020204030204" pitchFamily="34" charset="0"/>
              </a:rPr>
              <a:t>Slack &amp; Lewis</a:t>
            </a:r>
          </a:p>
        </p:txBody>
      </p:sp>
      <p:sp>
        <p:nvSpPr>
          <p:cNvPr id="4" name="Title 3"/>
          <p:cNvSpPr>
            <a:spLocks noGrp="1"/>
          </p:cNvSpPr>
          <p:nvPr>
            <p:ph type="title"/>
          </p:nvPr>
        </p:nvSpPr>
        <p:spPr/>
        <p:txBody>
          <a:bodyPr>
            <a:noAutofit/>
          </a:bodyPr>
          <a:lstStyle/>
          <a:p>
            <a:r>
              <a:rPr lang="en-GB" sz="3200" dirty="0">
                <a:latin typeface="Calibri" panose="020F0502020204030204" pitchFamily="34" charset="0"/>
                <a:cs typeface="Calibri" panose="020F0502020204030204" pitchFamily="34" charset="0"/>
              </a:rPr>
              <a:t>Decomposing the Ratio Profit/Total Assets to Derive </a:t>
            </a:r>
            <a:br>
              <a:rPr lang="en-GB" sz="3200" dirty="0">
                <a:latin typeface="Calibri" panose="020F0502020204030204" pitchFamily="34" charset="0"/>
                <a:cs typeface="Calibri" panose="020F0502020204030204" pitchFamily="34" charset="0"/>
              </a:rPr>
            </a:br>
            <a:r>
              <a:rPr lang="en-GB" sz="3200" dirty="0">
                <a:latin typeface="Calibri" panose="020F0502020204030204" pitchFamily="34" charset="0"/>
                <a:cs typeface="Calibri" panose="020F0502020204030204" pitchFamily="34" charset="0"/>
              </a:rPr>
              <a:t>the Four Strategic Decision Areas of Operations Strategy</a:t>
            </a:r>
            <a:endParaRPr lang="en-US" sz="3200" dirty="0">
              <a:latin typeface="Calibri" panose="020F0502020204030204" pitchFamily="34" charset="0"/>
              <a:cs typeface="Calibri" panose="020F0502020204030204" pitchFamily="34" charset="0"/>
            </a:endParaRPr>
          </a:p>
        </p:txBody>
      </p:sp>
      <p:grpSp>
        <p:nvGrpSpPr>
          <p:cNvPr id="3" name="Group 2" descr="This slide depicts the Return on Assets formula broken in parts. [ROA= Profit/Total Assets] = [output/Total Assets or (Output/Capacity x Fixed Assets/Total Assets x Capacity/Fixed Assets)] x [Profit/Output or (Revenue/Output - Cost/Output)].">
            <a:extLst>
              <a:ext uri="{FF2B5EF4-FFF2-40B4-BE49-F238E27FC236}">
                <a16:creationId xmlns:a16="http://schemas.microsoft.com/office/drawing/2014/main" id="{11273020-EE6B-4494-AEBC-2BB6C3AA648F}"/>
              </a:ext>
            </a:extLst>
          </p:cNvPr>
          <p:cNvGrpSpPr/>
          <p:nvPr/>
        </p:nvGrpSpPr>
        <p:grpSpPr>
          <a:xfrm>
            <a:off x="943620" y="2057400"/>
            <a:ext cx="10304760" cy="3208373"/>
            <a:chOff x="943620" y="2057400"/>
            <a:chExt cx="10304760" cy="3208373"/>
          </a:xfrm>
        </p:grpSpPr>
        <p:grpSp>
          <p:nvGrpSpPr>
            <p:cNvPr id="76" name="Group 75"/>
            <p:cNvGrpSpPr/>
            <p:nvPr/>
          </p:nvGrpSpPr>
          <p:grpSpPr>
            <a:xfrm>
              <a:off x="943620" y="4305657"/>
              <a:ext cx="9379557" cy="960116"/>
              <a:chOff x="943620" y="3990621"/>
              <a:chExt cx="9379557" cy="960116"/>
            </a:xfrm>
          </p:grpSpPr>
          <p:sp>
            <p:nvSpPr>
              <p:cNvPr id="77" name="Rectangle 87"/>
              <p:cNvSpPr>
                <a:spLocks noChangeArrowheads="1"/>
              </p:cNvSpPr>
              <p:nvPr/>
            </p:nvSpPr>
            <p:spPr bwMode="auto">
              <a:xfrm>
                <a:off x="950936" y="4418632"/>
                <a:ext cx="9372241" cy="532105"/>
              </a:xfrm>
              <a:prstGeom prst="rect">
                <a:avLst/>
              </a:prstGeom>
              <a:solidFill>
                <a:schemeClr val="accent1">
                  <a:lumMod val="20000"/>
                  <a:lumOff val="80000"/>
                </a:schemeClr>
              </a:solidFill>
              <a:ln w="9525">
                <a:noFill/>
                <a:miter lim="800000"/>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sp>
            <p:nvSpPr>
              <p:cNvPr id="79" name="Text Box 50"/>
              <p:cNvSpPr txBox="1">
                <a:spLocks noChangeArrowheads="1"/>
              </p:cNvSpPr>
              <p:nvPr/>
            </p:nvSpPr>
            <p:spPr bwMode="auto">
              <a:xfrm>
                <a:off x="943620" y="4446483"/>
                <a:ext cx="2260347" cy="486664"/>
              </a:xfrm>
              <a:prstGeom prst="rect">
                <a:avLst/>
              </a:prstGeom>
              <a:noFill/>
              <a:ln w="9525">
                <a:noFill/>
                <a:miter lim="800000"/>
                <a:headEnd/>
                <a:tailEnd type="none" w="sm" len="med"/>
              </a:ln>
              <a:effectLst/>
            </p:spPr>
            <p:txBody>
              <a:bodyPr>
                <a:noAutofit/>
              </a:bodyPr>
              <a:lstStyle/>
              <a:p>
                <a:pPr algn="ctr" defTabSz="844357">
                  <a:lnSpc>
                    <a:spcPct val="80000"/>
                  </a:lnSpc>
                  <a:spcBef>
                    <a:spcPct val="50000"/>
                  </a:spcBef>
                </a:pPr>
                <a:r>
                  <a:rPr lang="en-GB" sz="1600" dirty="0">
                    <a:solidFill>
                      <a:schemeClr val="tx2"/>
                    </a:solidFill>
                    <a:latin typeface="Calibri" panose="020F0502020204030204" pitchFamily="34" charset="0"/>
                    <a:cs typeface="Calibri" panose="020F0502020204030204" pitchFamily="34" charset="0"/>
                  </a:rPr>
                  <a:t>Operations strategy decision areas</a:t>
                </a:r>
                <a:endParaRPr lang="en-US" sz="1600" dirty="0">
                  <a:solidFill>
                    <a:schemeClr val="tx2"/>
                  </a:solidFill>
                  <a:latin typeface="Calibri" panose="020F0502020204030204" pitchFamily="34" charset="0"/>
                  <a:cs typeface="Calibri" panose="020F0502020204030204" pitchFamily="34" charset="0"/>
                </a:endParaRPr>
              </a:p>
            </p:txBody>
          </p:sp>
          <p:sp>
            <p:nvSpPr>
              <p:cNvPr id="80" name="Text Box 51"/>
              <p:cNvSpPr txBox="1">
                <a:spLocks noChangeArrowheads="1"/>
              </p:cNvSpPr>
              <p:nvPr/>
            </p:nvSpPr>
            <p:spPr bwMode="auto">
              <a:xfrm>
                <a:off x="2851797" y="4433291"/>
                <a:ext cx="1329530" cy="338612"/>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Capacity</a:t>
                </a:r>
                <a:endParaRPr lang="en-US" sz="1600" dirty="0">
                  <a:solidFill>
                    <a:schemeClr val="tx2"/>
                  </a:solidFill>
                  <a:latin typeface="Calibri" panose="020F0502020204030204" pitchFamily="34" charset="0"/>
                  <a:cs typeface="Calibri" panose="020F0502020204030204" pitchFamily="34" charset="0"/>
                </a:endParaRPr>
              </a:p>
            </p:txBody>
          </p:sp>
          <p:sp>
            <p:nvSpPr>
              <p:cNvPr id="81" name="Text Box 52"/>
              <p:cNvSpPr txBox="1">
                <a:spLocks noChangeArrowheads="1"/>
              </p:cNvSpPr>
              <p:nvPr/>
            </p:nvSpPr>
            <p:spPr bwMode="auto">
              <a:xfrm>
                <a:off x="4370970" y="4433291"/>
                <a:ext cx="1329530" cy="486664"/>
              </a:xfrm>
              <a:prstGeom prst="rect">
                <a:avLst/>
              </a:prstGeom>
              <a:noFill/>
              <a:ln w="9525">
                <a:noFill/>
                <a:miter lim="800000"/>
                <a:headEnd/>
                <a:tailEnd type="none" w="sm" len="med"/>
              </a:ln>
              <a:effectLst/>
            </p:spPr>
            <p:txBody>
              <a:bodyPr>
                <a:noAutofit/>
              </a:bodyPr>
              <a:lstStyle/>
              <a:p>
                <a:pPr algn="ctr" defTabSz="844357">
                  <a:lnSpc>
                    <a:spcPct val="80000"/>
                  </a:lnSpc>
                  <a:spcBef>
                    <a:spcPct val="50000"/>
                  </a:spcBef>
                </a:pPr>
                <a:r>
                  <a:rPr lang="en-GB" sz="1600" dirty="0">
                    <a:solidFill>
                      <a:schemeClr val="tx2"/>
                    </a:solidFill>
                    <a:latin typeface="Calibri" panose="020F0502020204030204" pitchFamily="34" charset="0"/>
                    <a:cs typeface="Calibri" panose="020F0502020204030204" pitchFamily="34" charset="0"/>
                  </a:rPr>
                  <a:t>Supply network</a:t>
                </a:r>
                <a:endParaRPr lang="en-US" sz="1600" dirty="0">
                  <a:solidFill>
                    <a:schemeClr val="tx2"/>
                  </a:solidFill>
                  <a:latin typeface="Calibri" panose="020F0502020204030204" pitchFamily="34" charset="0"/>
                  <a:cs typeface="Calibri" panose="020F0502020204030204" pitchFamily="34" charset="0"/>
                </a:endParaRPr>
              </a:p>
            </p:txBody>
          </p:sp>
          <p:sp>
            <p:nvSpPr>
              <p:cNvPr id="82" name="Text Box 53"/>
              <p:cNvSpPr txBox="1">
                <a:spLocks noChangeArrowheads="1"/>
              </p:cNvSpPr>
              <p:nvPr/>
            </p:nvSpPr>
            <p:spPr bwMode="auto">
              <a:xfrm>
                <a:off x="5921686" y="4433291"/>
                <a:ext cx="1329530" cy="486664"/>
              </a:xfrm>
              <a:prstGeom prst="rect">
                <a:avLst/>
              </a:prstGeom>
              <a:noFill/>
              <a:ln w="9525">
                <a:noFill/>
                <a:miter lim="800000"/>
                <a:headEnd/>
                <a:tailEnd type="none" w="sm" len="med"/>
              </a:ln>
              <a:effectLst/>
            </p:spPr>
            <p:txBody>
              <a:bodyPr>
                <a:noAutofit/>
              </a:bodyPr>
              <a:lstStyle/>
              <a:p>
                <a:pPr algn="ctr" defTabSz="844357">
                  <a:lnSpc>
                    <a:spcPct val="80000"/>
                  </a:lnSpc>
                  <a:spcBef>
                    <a:spcPct val="50000"/>
                  </a:spcBef>
                </a:pPr>
                <a:r>
                  <a:rPr lang="en-GB" sz="1600" dirty="0">
                    <a:solidFill>
                      <a:schemeClr val="tx2"/>
                    </a:solidFill>
                    <a:latin typeface="Calibri" panose="020F0502020204030204" pitchFamily="34" charset="0"/>
                    <a:cs typeface="Calibri" panose="020F0502020204030204" pitchFamily="34" charset="0"/>
                  </a:rPr>
                  <a:t>Process technology</a:t>
                </a:r>
                <a:endParaRPr lang="en-US" sz="1600" dirty="0">
                  <a:solidFill>
                    <a:schemeClr val="tx2"/>
                  </a:solidFill>
                  <a:latin typeface="Calibri" panose="020F0502020204030204" pitchFamily="34" charset="0"/>
                  <a:cs typeface="Calibri" panose="020F0502020204030204" pitchFamily="34" charset="0"/>
                </a:endParaRPr>
              </a:p>
            </p:txBody>
          </p:sp>
          <p:sp>
            <p:nvSpPr>
              <p:cNvPr id="83" name="Text Box 54"/>
              <p:cNvSpPr txBox="1">
                <a:spLocks noChangeArrowheads="1"/>
              </p:cNvSpPr>
              <p:nvPr/>
            </p:nvSpPr>
            <p:spPr bwMode="auto">
              <a:xfrm>
                <a:off x="8275489" y="4433291"/>
                <a:ext cx="1794206" cy="486664"/>
              </a:xfrm>
              <a:prstGeom prst="rect">
                <a:avLst/>
              </a:prstGeom>
              <a:noFill/>
              <a:ln w="9525">
                <a:noFill/>
                <a:miter lim="800000"/>
                <a:headEnd/>
                <a:tailEnd type="none" w="sm" len="med"/>
              </a:ln>
              <a:effectLst/>
            </p:spPr>
            <p:txBody>
              <a:bodyPr>
                <a:noAutofit/>
              </a:bodyPr>
              <a:lstStyle/>
              <a:p>
                <a:pPr algn="ctr" defTabSz="844357">
                  <a:lnSpc>
                    <a:spcPct val="80000"/>
                  </a:lnSpc>
                  <a:spcBef>
                    <a:spcPct val="50000"/>
                  </a:spcBef>
                </a:pPr>
                <a:r>
                  <a:rPr lang="en-GB" sz="1600" dirty="0">
                    <a:solidFill>
                      <a:schemeClr val="tx2"/>
                    </a:solidFill>
                    <a:latin typeface="Calibri" panose="020F0502020204030204" pitchFamily="34" charset="0"/>
                    <a:cs typeface="Calibri" panose="020F0502020204030204" pitchFamily="34" charset="0"/>
                  </a:rPr>
                  <a:t>Development and organization</a:t>
                </a:r>
                <a:endParaRPr lang="en-US" sz="1600" dirty="0">
                  <a:solidFill>
                    <a:schemeClr val="tx2"/>
                  </a:solidFill>
                  <a:latin typeface="Calibri" panose="020F0502020204030204" pitchFamily="34" charset="0"/>
                  <a:cs typeface="Calibri" panose="020F0502020204030204" pitchFamily="34" charset="0"/>
                </a:endParaRPr>
              </a:p>
            </p:txBody>
          </p:sp>
          <p:cxnSp>
            <p:nvCxnSpPr>
              <p:cNvPr id="84" name="Straight Arrow Connector 83"/>
              <p:cNvCxnSpPr>
                <a:stCxn id="120" idx="2"/>
                <a:endCxn id="83" idx="0"/>
              </p:cNvCxnSpPr>
              <p:nvPr/>
            </p:nvCxnSpPr>
            <p:spPr>
              <a:xfrm>
                <a:off x="9169799" y="3999782"/>
                <a:ext cx="2793" cy="433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45" idx="2"/>
                <a:endCxn id="82" idx="0"/>
              </p:cNvCxnSpPr>
              <p:nvPr/>
            </p:nvCxnSpPr>
            <p:spPr>
              <a:xfrm>
                <a:off x="6574049" y="3990621"/>
                <a:ext cx="12402" cy="442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5032476" y="3990621"/>
                <a:ext cx="0" cy="442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505841" y="3990621"/>
                <a:ext cx="0" cy="4426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2472662" y="2057400"/>
              <a:ext cx="7583842" cy="665498"/>
              <a:chOff x="2472662" y="1742364"/>
              <a:chExt cx="7583842" cy="665498"/>
            </a:xfrm>
          </p:grpSpPr>
          <p:grpSp>
            <p:nvGrpSpPr>
              <p:cNvPr id="89" name="Group 59"/>
              <p:cNvGrpSpPr>
                <a:grpSpLocks/>
              </p:cNvGrpSpPr>
              <p:nvPr/>
            </p:nvGrpSpPr>
            <p:grpSpPr bwMode="auto">
              <a:xfrm>
                <a:off x="2472662" y="1742364"/>
                <a:ext cx="1847919" cy="665498"/>
                <a:chOff x="244" y="1035"/>
                <a:chExt cx="952" cy="454"/>
              </a:xfrm>
            </p:grpSpPr>
            <p:sp>
              <p:nvSpPr>
                <p:cNvPr id="103" name="Rectangle 46"/>
                <p:cNvSpPr>
                  <a:spLocks noChangeArrowheads="1"/>
                </p:cNvSpPr>
                <p:nvPr/>
              </p:nvSpPr>
              <p:spPr bwMode="auto">
                <a:xfrm>
                  <a:off x="253" y="1035"/>
                  <a:ext cx="898" cy="454"/>
                </a:xfrm>
                <a:prstGeom prst="rect">
                  <a:avLst/>
                </a:prstGeom>
                <a:solidFill>
                  <a:schemeClr val="bg1">
                    <a:lumMod val="95000"/>
                  </a:schemeClr>
                </a:solidFill>
                <a:ln w="9525">
                  <a:noFill/>
                  <a:miter lim="800000"/>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nvGrpSpPr>
                <p:cNvPr id="104" name="Group 7"/>
                <p:cNvGrpSpPr>
                  <a:grpSpLocks/>
                </p:cNvGrpSpPr>
                <p:nvPr/>
              </p:nvGrpSpPr>
              <p:grpSpPr bwMode="auto">
                <a:xfrm>
                  <a:off x="244" y="1035"/>
                  <a:ext cx="952" cy="403"/>
                  <a:chOff x="371" y="1108"/>
                  <a:chExt cx="952" cy="403"/>
                </a:xfrm>
              </p:grpSpPr>
              <p:sp>
                <p:nvSpPr>
                  <p:cNvPr id="105" name="Text Box 4"/>
                  <p:cNvSpPr txBox="1">
                    <a:spLocks noChangeArrowheads="1"/>
                  </p:cNvSpPr>
                  <p:nvPr/>
                </p:nvSpPr>
                <p:spPr bwMode="auto">
                  <a:xfrm>
                    <a:off x="543" y="1108"/>
                    <a:ext cx="544"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Profit</a:t>
                    </a:r>
                    <a:endParaRPr lang="en-US" sz="1600" dirty="0">
                      <a:solidFill>
                        <a:schemeClr val="tx2"/>
                      </a:solidFill>
                      <a:latin typeface="Calibri" panose="020F0502020204030204" pitchFamily="34" charset="0"/>
                      <a:cs typeface="Calibri" panose="020F0502020204030204" pitchFamily="34" charset="0"/>
                    </a:endParaRPr>
                  </a:p>
                </p:txBody>
              </p:sp>
              <p:sp>
                <p:nvSpPr>
                  <p:cNvPr id="106" name="Text Box 5"/>
                  <p:cNvSpPr txBox="1">
                    <a:spLocks noChangeArrowheads="1"/>
                  </p:cNvSpPr>
                  <p:nvPr/>
                </p:nvSpPr>
                <p:spPr bwMode="auto">
                  <a:xfrm>
                    <a:off x="371" y="1280"/>
                    <a:ext cx="95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Total assets</a:t>
                    </a:r>
                    <a:endParaRPr lang="en-US" sz="1600" dirty="0">
                      <a:solidFill>
                        <a:schemeClr val="tx2"/>
                      </a:solidFill>
                      <a:latin typeface="Calibri" panose="020F0502020204030204" pitchFamily="34" charset="0"/>
                      <a:cs typeface="Calibri" panose="020F0502020204030204" pitchFamily="34" charset="0"/>
                    </a:endParaRPr>
                  </a:p>
                </p:txBody>
              </p:sp>
              <p:sp>
                <p:nvSpPr>
                  <p:cNvPr id="107" name="Line 6"/>
                  <p:cNvSpPr>
                    <a:spLocks noChangeShapeType="1"/>
                  </p:cNvSpPr>
                  <p:nvPr/>
                </p:nvSpPr>
                <p:spPr bwMode="auto">
                  <a:xfrm>
                    <a:off x="471" y="1307"/>
                    <a:ext cx="771" cy="9"/>
                  </a:xfrm>
                  <a:prstGeom prst="line">
                    <a:avLst/>
                  </a:prstGeom>
                  <a:noFill/>
                  <a:ln w="9525">
                    <a:solidFill>
                      <a:schemeClr val="tx1"/>
                    </a:solidFill>
                    <a:round/>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grpSp>
          <p:grpSp>
            <p:nvGrpSpPr>
              <p:cNvPr id="90" name="Group 89"/>
              <p:cNvGrpSpPr/>
              <p:nvPr/>
            </p:nvGrpSpPr>
            <p:grpSpPr>
              <a:xfrm>
                <a:off x="5393034" y="1742364"/>
                <a:ext cx="1847919" cy="665498"/>
                <a:chOff x="4711991" y="1742364"/>
                <a:chExt cx="1847919" cy="665498"/>
              </a:xfrm>
            </p:grpSpPr>
            <p:sp>
              <p:nvSpPr>
                <p:cNvPr id="98" name="Rectangle 47"/>
                <p:cNvSpPr>
                  <a:spLocks noChangeArrowheads="1"/>
                </p:cNvSpPr>
                <p:nvPr/>
              </p:nvSpPr>
              <p:spPr bwMode="auto">
                <a:xfrm>
                  <a:off x="4781870" y="1742364"/>
                  <a:ext cx="1743100" cy="665498"/>
                </a:xfrm>
                <a:prstGeom prst="rect">
                  <a:avLst/>
                </a:prstGeom>
                <a:solidFill>
                  <a:schemeClr val="bg1">
                    <a:lumMod val="95000"/>
                  </a:schemeClr>
                </a:solidFill>
                <a:ln w="9525">
                  <a:noFill/>
                  <a:miter lim="800000"/>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nvGrpSpPr>
                <p:cNvPr id="99" name="Group 12"/>
                <p:cNvGrpSpPr>
                  <a:grpSpLocks/>
                </p:cNvGrpSpPr>
                <p:nvPr/>
              </p:nvGrpSpPr>
              <p:grpSpPr bwMode="auto">
                <a:xfrm>
                  <a:off x="4711991" y="1742364"/>
                  <a:ext cx="1847919" cy="590739"/>
                  <a:chOff x="1600" y="1108"/>
                  <a:chExt cx="952" cy="403"/>
                </a:xfrm>
              </p:grpSpPr>
              <p:sp>
                <p:nvSpPr>
                  <p:cNvPr id="100" name="Text Box 9"/>
                  <p:cNvSpPr txBox="1">
                    <a:spLocks noChangeArrowheads="1"/>
                  </p:cNvSpPr>
                  <p:nvPr/>
                </p:nvSpPr>
                <p:spPr bwMode="auto">
                  <a:xfrm>
                    <a:off x="1745" y="1108"/>
                    <a:ext cx="689"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Output</a:t>
                    </a:r>
                    <a:endParaRPr lang="en-US" sz="1600" dirty="0">
                      <a:solidFill>
                        <a:schemeClr val="tx2"/>
                      </a:solidFill>
                      <a:latin typeface="Calibri" panose="020F0502020204030204" pitchFamily="34" charset="0"/>
                      <a:cs typeface="Calibri" panose="020F0502020204030204" pitchFamily="34" charset="0"/>
                    </a:endParaRPr>
                  </a:p>
                </p:txBody>
              </p:sp>
              <p:sp>
                <p:nvSpPr>
                  <p:cNvPr id="101" name="Text Box 10"/>
                  <p:cNvSpPr txBox="1">
                    <a:spLocks noChangeArrowheads="1"/>
                  </p:cNvSpPr>
                  <p:nvPr/>
                </p:nvSpPr>
                <p:spPr bwMode="auto">
                  <a:xfrm>
                    <a:off x="1600" y="1280"/>
                    <a:ext cx="95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Total assets</a:t>
                    </a:r>
                    <a:endParaRPr lang="en-US" sz="1600" dirty="0">
                      <a:solidFill>
                        <a:schemeClr val="tx2"/>
                      </a:solidFill>
                      <a:latin typeface="Calibri" panose="020F0502020204030204" pitchFamily="34" charset="0"/>
                      <a:cs typeface="Calibri" panose="020F0502020204030204" pitchFamily="34" charset="0"/>
                    </a:endParaRPr>
                  </a:p>
                </p:txBody>
              </p:sp>
              <p:sp>
                <p:nvSpPr>
                  <p:cNvPr id="102" name="Line 11"/>
                  <p:cNvSpPr>
                    <a:spLocks noChangeShapeType="1"/>
                  </p:cNvSpPr>
                  <p:nvPr/>
                </p:nvSpPr>
                <p:spPr bwMode="auto">
                  <a:xfrm>
                    <a:off x="1700" y="1307"/>
                    <a:ext cx="771" cy="9"/>
                  </a:xfrm>
                  <a:prstGeom prst="line">
                    <a:avLst/>
                  </a:prstGeom>
                  <a:noFill/>
                  <a:ln w="9525">
                    <a:solidFill>
                      <a:schemeClr val="tx1"/>
                    </a:solidFill>
                    <a:round/>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grpSp>
          <p:grpSp>
            <p:nvGrpSpPr>
              <p:cNvPr id="91" name="Group 57"/>
              <p:cNvGrpSpPr>
                <a:grpSpLocks/>
              </p:cNvGrpSpPr>
              <p:nvPr/>
            </p:nvGrpSpPr>
            <p:grpSpPr bwMode="auto">
              <a:xfrm>
                <a:off x="8313404" y="1742364"/>
                <a:ext cx="1743100" cy="665498"/>
                <a:chOff x="3253" y="1035"/>
                <a:chExt cx="898" cy="454"/>
              </a:xfrm>
            </p:grpSpPr>
            <p:sp>
              <p:nvSpPr>
                <p:cNvPr id="94" name="Rectangle 48"/>
                <p:cNvSpPr>
                  <a:spLocks noChangeArrowheads="1"/>
                </p:cNvSpPr>
                <p:nvPr/>
              </p:nvSpPr>
              <p:spPr bwMode="auto">
                <a:xfrm>
                  <a:off x="3253" y="1035"/>
                  <a:ext cx="898" cy="454"/>
                </a:xfrm>
                <a:prstGeom prst="rect">
                  <a:avLst/>
                </a:prstGeom>
                <a:solidFill>
                  <a:schemeClr val="bg1">
                    <a:lumMod val="95000"/>
                  </a:schemeClr>
                </a:solidFill>
                <a:ln w="9525">
                  <a:noFill/>
                  <a:miter lim="800000"/>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sp>
              <p:nvSpPr>
                <p:cNvPr id="95" name="Text Box 14"/>
                <p:cNvSpPr txBox="1">
                  <a:spLocks noChangeArrowheads="1"/>
                </p:cNvSpPr>
                <p:nvPr/>
              </p:nvSpPr>
              <p:spPr bwMode="auto">
                <a:xfrm>
                  <a:off x="3343" y="1035"/>
                  <a:ext cx="689"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Profit</a:t>
                  </a:r>
                  <a:endParaRPr lang="en-US" sz="1600" dirty="0">
                    <a:solidFill>
                      <a:schemeClr val="tx2"/>
                    </a:solidFill>
                    <a:latin typeface="Calibri" panose="020F0502020204030204" pitchFamily="34" charset="0"/>
                    <a:cs typeface="Calibri" panose="020F0502020204030204" pitchFamily="34" charset="0"/>
                  </a:endParaRPr>
                </a:p>
              </p:txBody>
            </p:sp>
            <p:sp>
              <p:nvSpPr>
                <p:cNvPr id="96" name="Text Box 15"/>
                <p:cNvSpPr txBox="1">
                  <a:spLocks noChangeArrowheads="1"/>
                </p:cNvSpPr>
                <p:nvPr/>
              </p:nvSpPr>
              <p:spPr bwMode="auto">
                <a:xfrm>
                  <a:off x="3326" y="1207"/>
                  <a:ext cx="725"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Output</a:t>
                  </a:r>
                  <a:endParaRPr lang="en-US" sz="1600" dirty="0">
                    <a:solidFill>
                      <a:schemeClr val="tx2"/>
                    </a:solidFill>
                    <a:latin typeface="Calibri" panose="020F0502020204030204" pitchFamily="34" charset="0"/>
                    <a:cs typeface="Calibri" panose="020F0502020204030204" pitchFamily="34" charset="0"/>
                  </a:endParaRPr>
                </a:p>
              </p:txBody>
            </p:sp>
            <p:sp>
              <p:nvSpPr>
                <p:cNvPr id="97" name="Line 16"/>
                <p:cNvSpPr>
                  <a:spLocks noChangeShapeType="1"/>
                </p:cNvSpPr>
                <p:nvPr/>
              </p:nvSpPr>
              <p:spPr bwMode="auto">
                <a:xfrm>
                  <a:off x="3458" y="1234"/>
                  <a:ext cx="476" cy="9"/>
                </a:xfrm>
                <a:prstGeom prst="line">
                  <a:avLst/>
                </a:prstGeom>
                <a:noFill/>
                <a:ln w="9525">
                  <a:solidFill>
                    <a:schemeClr val="tx1"/>
                  </a:solidFill>
                  <a:round/>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sp>
            <p:nvSpPr>
              <p:cNvPr id="92" name="Text Box 73"/>
              <p:cNvSpPr txBox="1">
                <a:spLocks noChangeArrowheads="1"/>
              </p:cNvSpPr>
              <p:nvPr/>
            </p:nvSpPr>
            <p:spPr bwMode="auto">
              <a:xfrm>
                <a:off x="4681139" y="1875757"/>
                <a:ext cx="351337" cy="338612"/>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a:t>
                </a:r>
                <a:endParaRPr lang="en-US" sz="1600" dirty="0">
                  <a:solidFill>
                    <a:schemeClr val="tx2"/>
                  </a:solidFill>
                  <a:latin typeface="Calibri" panose="020F0502020204030204" pitchFamily="34" charset="0"/>
                  <a:cs typeface="Calibri" panose="020F0502020204030204" pitchFamily="34" charset="0"/>
                </a:endParaRPr>
              </a:p>
            </p:txBody>
          </p:sp>
          <p:sp>
            <p:nvSpPr>
              <p:cNvPr id="93" name="Text Box 74"/>
              <p:cNvSpPr txBox="1">
                <a:spLocks noChangeArrowheads="1"/>
              </p:cNvSpPr>
              <p:nvPr/>
            </p:nvSpPr>
            <p:spPr bwMode="auto">
              <a:xfrm>
                <a:off x="7601511" y="1875757"/>
                <a:ext cx="351337" cy="338612"/>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a:t>
                </a:r>
                <a:endParaRPr lang="en-US" sz="1600" dirty="0">
                  <a:solidFill>
                    <a:schemeClr val="tx2"/>
                  </a:solidFill>
                  <a:latin typeface="Calibri" panose="020F0502020204030204" pitchFamily="34" charset="0"/>
                  <a:cs typeface="Calibri" panose="020F0502020204030204" pitchFamily="34" charset="0"/>
                </a:endParaRPr>
              </a:p>
            </p:txBody>
          </p:sp>
        </p:grpSp>
        <p:sp>
          <p:nvSpPr>
            <p:cNvPr id="108" name="TextBox 107"/>
            <p:cNvSpPr txBox="1"/>
            <p:nvPr/>
          </p:nvSpPr>
          <p:spPr>
            <a:xfrm>
              <a:off x="1289775" y="2078909"/>
              <a:ext cx="1116980" cy="461665"/>
            </a:xfrm>
            <a:prstGeom prst="rect">
              <a:avLst/>
            </a:prstGeom>
            <a:noFill/>
          </p:spPr>
          <p:txBody>
            <a:bodyPr wrap="square" rtlCol="0">
              <a:noAutofit/>
            </a:bodyPr>
            <a:lstStyle/>
            <a:p>
              <a:r>
                <a:rPr lang="en-US" sz="2400" b="1" dirty="0">
                  <a:solidFill>
                    <a:schemeClr val="tx2"/>
                  </a:solidFill>
                  <a:latin typeface="Calibri" panose="020F0502020204030204" pitchFamily="34" charset="0"/>
                  <a:cs typeface="Calibri" panose="020F0502020204030204" pitchFamily="34" charset="0"/>
                </a:rPr>
                <a:t>ROA =</a:t>
              </a:r>
            </a:p>
          </p:txBody>
        </p:sp>
        <p:grpSp>
          <p:nvGrpSpPr>
            <p:cNvPr id="109" name="Group 108"/>
            <p:cNvGrpSpPr/>
            <p:nvPr/>
          </p:nvGrpSpPr>
          <p:grpSpPr>
            <a:xfrm>
              <a:off x="7195293" y="2654671"/>
              <a:ext cx="4053087" cy="1663079"/>
              <a:chOff x="7195293" y="2339635"/>
              <a:chExt cx="4053087" cy="1663079"/>
            </a:xfrm>
          </p:grpSpPr>
          <p:grpSp>
            <p:nvGrpSpPr>
              <p:cNvPr id="110" name="Group 109"/>
              <p:cNvGrpSpPr/>
              <p:nvPr/>
            </p:nvGrpSpPr>
            <p:grpSpPr>
              <a:xfrm>
                <a:off x="7195293" y="2739147"/>
                <a:ext cx="4053087" cy="1263567"/>
                <a:chOff x="5405439" y="2120759"/>
                <a:chExt cx="4389438" cy="1368425"/>
              </a:xfrm>
            </p:grpSpPr>
            <p:grpSp>
              <p:nvGrpSpPr>
                <p:cNvPr id="112" name="Group 95"/>
                <p:cNvGrpSpPr>
                  <a:grpSpLocks/>
                </p:cNvGrpSpPr>
                <p:nvPr/>
              </p:nvGrpSpPr>
              <p:grpSpPr bwMode="auto">
                <a:xfrm>
                  <a:off x="5405439" y="2120759"/>
                  <a:ext cx="4389438" cy="1368425"/>
                  <a:chOff x="3405" y="1298"/>
                  <a:chExt cx="2765" cy="862"/>
                </a:xfrm>
              </p:grpSpPr>
              <p:sp>
                <p:nvSpPr>
                  <p:cNvPr id="114" name="Rectangle 70"/>
                  <p:cNvSpPr>
                    <a:spLocks noChangeArrowheads="1"/>
                  </p:cNvSpPr>
                  <p:nvPr/>
                </p:nvSpPr>
                <p:spPr bwMode="auto">
                  <a:xfrm>
                    <a:off x="3527" y="1298"/>
                    <a:ext cx="2495" cy="862"/>
                  </a:xfrm>
                  <a:prstGeom prst="rect">
                    <a:avLst/>
                  </a:prstGeom>
                  <a:solidFill>
                    <a:schemeClr val="bg1">
                      <a:lumMod val="95000"/>
                    </a:schemeClr>
                  </a:solidFill>
                  <a:ln w="9525">
                    <a:noFill/>
                    <a:miter lim="800000"/>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nvGrpSpPr>
                  <p:cNvPr id="115" name="Group 55"/>
                  <p:cNvGrpSpPr>
                    <a:grpSpLocks/>
                  </p:cNvGrpSpPr>
                  <p:nvPr/>
                </p:nvGrpSpPr>
                <p:grpSpPr bwMode="auto">
                  <a:xfrm>
                    <a:off x="3405" y="1300"/>
                    <a:ext cx="952" cy="414"/>
                    <a:chOff x="3269" y="1576"/>
                    <a:chExt cx="952" cy="414"/>
                  </a:xfrm>
                </p:grpSpPr>
                <p:sp>
                  <p:nvSpPr>
                    <p:cNvPr id="126" name="Text Box 35"/>
                    <p:cNvSpPr txBox="1">
                      <a:spLocks noChangeArrowheads="1"/>
                    </p:cNvSpPr>
                    <p:nvPr/>
                  </p:nvSpPr>
                  <p:spPr bwMode="auto">
                    <a:xfrm>
                      <a:off x="3401" y="1576"/>
                      <a:ext cx="689"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Profit</a:t>
                      </a:r>
                      <a:endParaRPr lang="en-US" sz="1600" dirty="0">
                        <a:solidFill>
                          <a:schemeClr val="tx2"/>
                        </a:solidFill>
                        <a:latin typeface="Calibri" panose="020F0502020204030204" pitchFamily="34" charset="0"/>
                        <a:cs typeface="Calibri" panose="020F0502020204030204" pitchFamily="34" charset="0"/>
                      </a:endParaRPr>
                    </a:p>
                  </p:txBody>
                </p:sp>
                <p:sp>
                  <p:nvSpPr>
                    <p:cNvPr id="127" name="Text Box 36"/>
                    <p:cNvSpPr txBox="1">
                      <a:spLocks noChangeArrowheads="1"/>
                    </p:cNvSpPr>
                    <p:nvPr/>
                  </p:nvSpPr>
                  <p:spPr bwMode="auto">
                    <a:xfrm>
                      <a:off x="3269" y="1759"/>
                      <a:ext cx="95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Output</a:t>
                      </a:r>
                      <a:endParaRPr lang="en-US" sz="1600" dirty="0">
                        <a:solidFill>
                          <a:schemeClr val="tx2"/>
                        </a:solidFill>
                        <a:latin typeface="Calibri" panose="020F0502020204030204" pitchFamily="34" charset="0"/>
                        <a:cs typeface="Calibri" panose="020F0502020204030204" pitchFamily="34" charset="0"/>
                      </a:endParaRPr>
                    </a:p>
                  </p:txBody>
                </p:sp>
                <p:sp>
                  <p:nvSpPr>
                    <p:cNvPr id="128" name="Line 37"/>
                    <p:cNvSpPr>
                      <a:spLocks noChangeShapeType="1"/>
                    </p:cNvSpPr>
                    <p:nvPr/>
                  </p:nvSpPr>
                  <p:spPr bwMode="auto">
                    <a:xfrm flipV="1">
                      <a:off x="3437" y="1797"/>
                      <a:ext cx="544" cy="0"/>
                    </a:xfrm>
                    <a:prstGeom prst="line">
                      <a:avLst/>
                    </a:prstGeom>
                    <a:noFill/>
                    <a:ln w="9525">
                      <a:solidFill>
                        <a:schemeClr val="tx1"/>
                      </a:solidFill>
                      <a:round/>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sp>
                <p:nvSpPr>
                  <p:cNvPr id="116" name="Text Box 39"/>
                  <p:cNvSpPr txBox="1">
                    <a:spLocks noChangeArrowheads="1"/>
                  </p:cNvSpPr>
                  <p:nvPr/>
                </p:nvSpPr>
                <p:spPr bwMode="auto">
                  <a:xfrm>
                    <a:off x="4405" y="1303"/>
                    <a:ext cx="72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Revenue</a:t>
                    </a:r>
                    <a:endParaRPr lang="en-US" sz="1600" dirty="0">
                      <a:solidFill>
                        <a:schemeClr val="tx2"/>
                      </a:solidFill>
                      <a:latin typeface="Calibri" panose="020F0502020204030204" pitchFamily="34" charset="0"/>
                      <a:cs typeface="Calibri" panose="020F0502020204030204" pitchFamily="34" charset="0"/>
                    </a:endParaRPr>
                  </a:p>
                </p:txBody>
              </p:sp>
              <p:sp>
                <p:nvSpPr>
                  <p:cNvPr id="117" name="Text Box 40"/>
                  <p:cNvSpPr txBox="1">
                    <a:spLocks noChangeArrowheads="1"/>
                  </p:cNvSpPr>
                  <p:nvPr/>
                </p:nvSpPr>
                <p:spPr bwMode="auto">
                  <a:xfrm>
                    <a:off x="4267" y="1485"/>
                    <a:ext cx="998"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Output</a:t>
                    </a:r>
                    <a:endParaRPr lang="en-US" sz="1600" dirty="0">
                      <a:solidFill>
                        <a:schemeClr val="tx2"/>
                      </a:solidFill>
                      <a:latin typeface="Calibri" panose="020F0502020204030204" pitchFamily="34" charset="0"/>
                      <a:cs typeface="Calibri" panose="020F0502020204030204" pitchFamily="34" charset="0"/>
                    </a:endParaRPr>
                  </a:p>
                </p:txBody>
              </p:sp>
              <p:sp>
                <p:nvSpPr>
                  <p:cNvPr id="118" name="Line 41"/>
                  <p:cNvSpPr>
                    <a:spLocks noChangeShapeType="1"/>
                  </p:cNvSpPr>
                  <p:nvPr/>
                </p:nvSpPr>
                <p:spPr bwMode="auto">
                  <a:xfrm flipV="1">
                    <a:off x="4479" y="1521"/>
                    <a:ext cx="589" cy="0"/>
                  </a:xfrm>
                  <a:prstGeom prst="line">
                    <a:avLst/>
                  </a:prstGeom>
                  <a:noFill/>
                  <a:ln w="9525">
                    <a:solidFill>
                      <a:schemeClr val="tx1"/>
                    </a:solidFill>
                    <a:round/>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nvGrpSpPr>
                  <p:cNvPr id="119" name="Group 58"/>
                  <p:cNvGrpSpPr>
                    <a:grpSpLocks/>
                  </p:cNvGrpSpPr>
                  <p:nvPr/>
                </p:nvGrpSpPr>
                <p:grpSpPr bwMode="auto">
                  <a:xfrm>
                    <a:off x="5172" y="1303"/>
                    <a:ext cx="998" cy="414"/>
                    <a:chOff x="5036" y="1579"/>
                    <a:chExt cx="998" cy="414"/>
                  </a:xfrm>
                </p:grpSpPr>
                <p:sp>
                  <p:nvSpPr>
                    <p:cNvPr id="123" name="Text Box 43"/>
                    <p:cNvSpPr txBox="1">
                      <a:spLocks noChangeArrowheads="1"/>
                    </p:cNvSpPr>
                    <p:nvPr/>
                  </p:nvSpPr>
                  <p:spPr bwMode="auto">
                    <a:xfrm>
                      <a:off x="5176" y="1579"/>
                      <a:ext cx="72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Cost</a:t>
                      </a:r>
                      <a:endParaRPr lang="en-US" sz="1600" dirty="0">
                        <a:solidFill>
                          <a:schemeClr val="tx2"/>
                        </a:solidFill>
                        <a:latin typeface="Calibri" panose="020F0502020204030204" pitchFamily="34" charset="0"/>
                        <a:cs typeface="Calibri" panose="020F0502020204030204" pitchFamily="34" charset="0"/>
                      </a:endParaRPr>
                    </a:p>
                  </p:txBody>
                </p:sp>
                <p:sp>
                  <p:nvSpPr>
                    <p:cNvPr id="124" name="Text Box 44"/>
                    <p:cNvSpPr txBox="1">
                      <a:spLocks noChangeArrowheads="1"/>
                    </p:cNvSpPr>
                    <p:nvPr/>
                  </p:nvSpPr>
                  <p:spPr bwMode="auto">
                    <a:xfrm>
                      <a:off x="5036" y="1762"/>
                      <a:ext cx="998"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Output</a:t>
                      </a:r>
                      <a:endParaRPr lang="en-US" sz="1600" dirty="0">
                        <a:solidFill>
                          <a:schemeClr val="tx2"/>
                        </a:solidFill>
                        <a:latin typeface="Calibri" panose="020F0502020204030204" pitchFamily="34" charset="0"/>
                        <a:cs typeface="Calibri" panose="020F0502020204030204" pitchFamily="34" charset="0"/>
                      </a:endParaRPr>
                    </a:p>
                  </p:txBody>
                </p:sp>
                <p:sp>
                  <p:nvSpPr>
                    <p:cNvPr id="125" name="Line 45"/>
                    <p:cNvSpPr>
                      <a:spLocks noChangeShapeType="1"/>
                    </p:cNvSpPr>
                    <p:nvPr/>
                  </p:nvSpPr>
                  <p:spPr bwMode="auto">
                    <a:xfrm flipV="1">
                      <a:off x="5296" y="1797"/>
                      <a:ext cx="454" cy="0"/>
                    </a:xfrm>
                    <a:prstGeom prst="line">
                      <a:avLst/>
                    </a:prstGeom>
                    <a:noFill/>
                    <a:ln w="9525">
                      <a:solidFill>
                        <a:schemeClr val="tx1"/>
                      </a:solidFill>
                      <a:round/>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sp>
                <p:nvSpPr>
                  <p:cNvPr id="120" name="Text Box 68"/>
                  <p:cNvSpPr txBox="1">
                    <a:spLocks noChangeArrowheads="1"/>
                  </p:cNvSpPr>
                  <p:nvPr/>
                </p:nvSpPr>
                <p:spPr bwMode="auto">
                  <a:xfrm>
                    <a:off x="4389" y="1826"/>
                    <a:ext cx="726" cy="332"/>
                  </a:xfrm>
                  <a:prstGeom prst="rect">
                    <a:avLst/>
                  </a:prstGeom>
                  <a:noFill/>
                  <a:ln w="9525">
                    <a:noFill/>
                    <a:miter lim="800000"/>
                    <a:headEnd/>
                    <a:tailEnd type="none" w="sm" len="med"/>
                  </a:ln>
                  <a:effectLst/>
                </p:spPr>
                <p:txBody>
                  <a:bodyPr>
                    <a:noAutofit/>
                  </a:bodyPr>
                  <a:lstStyle/>
                  <a:p>
                    <a:pPr algn="ctr" defTabSz="844357">
                      <a:lnSpc>
                        <a:spcPct val="80000"/>
                      </a:lnSpc>
                      <a:spcBef>
                        <a:spcPct val="50000"/>
                      </a:spcBef>
                    </a:pPr>
                    <a:r>
                      <a:rPr lang="en-GB" sz="1600" dirty="0">
                        <a:solidFill>
                          <a:schemeClr val="tx2"/>
                        </a:solidFill>
                        <a:latin typeface="Calibri" panose="020F0502020204030204" pitchFamily="34" charset="0"/>
                        <a:cs typeface="Calibri" panose="020F0502020204030204" pitchFamily="34" charset="0"/>
                      </a:rPr>
                      <a:t>Average revenue</a:t>
                    </a:r>
                    <a:endParaRPr lang="en-US" sz="1600" dirty="0">
                      <a:solidFill>
                        <a:schemeClr val="tx2"/>
                      </a:solidFill>
                      <a:latin typeface="Calibri" panose="020F0502020204030204" pitchFamily="34" charset="0"/>
                      <a:cs typeface="Calibri" panose="020F0502020204030204" pitchFamily="34" charset="0"/>
                    </a:endParaRPr>
                  </a:p>
                </p:txBody>
              </p:sp>
              <p:sp>
                <p:nvSpPr>
                  <p:cNvPr id="121" name="Text Box 69"/>
                  <p:cNvSpPr txBox="1">
                    <a:spLocks noChangeArrowheads="1"/>
                  </p:cNvSpPr>
                  <p:nvPr/>
                </p:nvSpPr>
                <p:spPr bwMode="auto">
                  <a:xfrm>
                    <a:off x="5296" y="1826"/>
                    <a:ext cx="726" cy="332"/>
                  </a:xfrm>
                  <a:prstGeom prst="rect">
                    <a:avLst/>
                  </a:prstGeom>
                  <a:noFill/>
                  <a:ln w="9525">
                    <a:noFill/>
                    <a:miter lim="800000"/>
                    <a:headEnd/>
                    <a:tailEnd type="none" w="sm" len="med"/>
                  </a:ln>
                  <a:effectLst/>
                </p:spPr>
                <p:txBody>
                  <a:bodyPr>
                    <a:noAutofit/>
                  </a:bodyPr>
                  <a:lstStyle/>
                  <a:p>
                    <a:pPr algn="ctr" defTabSz="844357">
                      <a:lnSpc>
                        <a:spcPct val="80000"/>
                      </a:lnSpc>
                      <a:spcBef>
                        <a:spcPct val="50000"/>
                      </a:spcBef>
                    </a:pPr>
                    <a:r>
                      <a:rPr lang="en-GB" sz="1600" dirty="0">
                        <a:solidFill>
                          <a:schemeClr val="tx2"/>
                        </a:solidFill>
                        <a:latin typeface="Calibri" panose="020F0502020204030204" pitchFamily="34" charset="0"/>
                        <a:cs typeface="Calibri" panose="020F0502020204030204" pitchFamily="34" charset="0"/>
                      </a:rPr>
                      <a:t>Average cost</a:t>
                    </a:r>
                    <a:endParaRPr lang="en-US" sz="1600" dirty="0">
                      <a:solidFill>
                        <a:schemeClr val="tx2"/>
                      </a:solidFill>
                      <a:latin typeface="Calibri" panose="020F0502020204030204" pitchFamily="34" charset="0"/>
                      <a:cs typeface="Calibri" panose="020F0502020204030204" pitchFamily="34" charset="0"/>
                    </a:endParaRPr>
                  </a:p>
                </p:txBody>
              </p:sp>
              <p:sp>
                <p:nvSpPr>
                  <p:cNvPr id="122" name="Text Box 75"/>
                  <p:cNvSpPr txBox="1">
                    <a:spLocks noChangeArrowheads="1"/>
                  </p:cNvSpPr>
                  <p:nvPr/>
                </p:nvSpPr>
                <p:spPr bwMode="auto">
                  <a:xfrm>
                    <a:off x="4180" y="1403"/>
                    <a:ext cx="18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a:t>
                    </a:r>
                    <a:endParaRPr lang="en-US" sz="1600" dirty="0">
                      <a:solidFill>
                        <a:schemeClr val="tx2"/>
                      </a:solidFill>
                      <a:latin typeface="Calibri" panose="020F0502020204030204" pitchFamily="34" charset="0"/>
                      <a:cs typeface="Calibri" panose="020F0502020204030204" pitchFamily="34" charset="0"/>
                    </a:endParaRPr>
                  </a:p>
                </p:txBody>
              </p:sp>
            </p:grpSp>
            <p:sp>
              <p:nvSpPr>
                <p:cNvPr id="113" name="Rectangle 112"/>
                <p:cNvSpPr/>
                <p:nvPr/>
              </p:nvSpPr>
              <p:spPr>
                <a:xfrm>
                  <a:off x="8183929" y="2265046"/>
                  <a:ext cx="330194" cy="366649"/>
                </a:xfrm>
                <a:prstGeom prst="rect">
                  <a:avLst/>
                </a:prstGeom>
                <a:ln>
                  <a:noFill/>
                </a:ln>
              </p:spPr>
              <p:txBody>
                <a:bodyPr wrap="none">
                  <a:noAutofit/>
                </a:bodyPr>
                <a:lstStyle/>
                <a:p>
                  <a:pPr algn="ctr" defTabSz="844357"/>
                  <a:r>
                    <a:rPr lang="en-GB" sz="1600" dirty="0">
                      <a:solidFill>
                        <a:schemeClr val="tx2"/>
                      </a:solidFill>
                      <a:latin typeface="Calibri" panose="020F0502020204030204" pitchFamily="34" charset="0"/>
                      <a:cs typeface="Calibri" panose="020F0502020204030204" pitchFamily="34" charset="0"/>
                    </a:rPr>
                    <a:t>−</a:t>
                  </a:r>
                  <a:endParaRPr lang="en-IN" sz="1600" dirty="0">
                    <a:solidFill>
                      <a:schemeClr val="tx2"/>
                    </a:solidFill>
                    <a:latin typeface="Calibri" panose="020F0502020204030204" pitchFamily="34" charset="0"/>
                    <a:cs typeface="Calibri" panose="020F0502020204030204" pitchFamily="34" charset="0"/>
                  </a:endParaRPr>
                </a:p>
              </p:txBody>
            </p:sp>
          </p:grpSp>
          <p:cxnSp>
            <p:nvCxnSpPr>
              <p:cNvPr id="111" name="Straight Arrow Connector 110"/>
              <p:cNvCxnSpPr>
                <a:stCxn id="94" idx="2"/>
                <a:endCxn id="116" idx="0"/>
              </p:cNvCxnSpPr>
              <p:nvPr/>
            </p:nvCxnSpPr>
            <p:spPr>
              <a:xfrm>
                <a:off x="9184954" y="2339635"/>
                <a:ext cx="5367" cy="4068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949357" y="2648139"/>
              <a:ext cx="6520032" cy="1666679"/>
              <a:chOff x="949357" y="2333103"/>
              <a:chExt cx="6520032" cy="1666679"/>
            </a:xfrm>
          </p:grpSpPr>
          <p:grpSp>
            <p:nvGrpSpPr>
              <p:cNvPr id="130" name="Group 98"/>
              <p:cNvGrpSpPr>
                <a:grpSpLocks/>
              </p:cNvGrpSpPr>
              <p:nvPr/>
            </p:nvGrpSpPr>
            <p:grpSpPr bwMode="auto">
              <a:xfrm>
                <a:off x="949357" y="2738652"/>
                <a:ext cx="6520032" cy="1261130"/>
                <a:chOff x="442" y="2241"/>
                <a:chExt cx="4129" cy="826"/>
              </a:xfrm>
            </p:grpSpPr>
            <p:sp>
              <p:nvSpPr>
                <p:cNvPr id="132" name="Rectangle 71"/>
                <p:cNvSpPr>
                  <a:spLocks noChangeArrowheads="1"/>
                </p:cNvSpPr>
                <p:nvPr/>
              </p:nvSpPr>
              <p:spPr bwMode="auto">
                <a:xfrm>
                  <a:off x="443" y="2255"/>
                  <a:ext cx="3988" cy="812"/>
                </a:xfrm>
                <a:prstGeom prst="rect">
                  <a:avLst/>
                </a:prstGeom>
                <a:solidFill>
                  <a:schemeClr val="bg1">
                    <a:lumMod val="95000"/>
                  </a:schemeClr>
                </a:solidFill>
                <a:ln w="9525">
                  <a:noFill/>
                  <a:miter lim="800000"/>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sp>
              <p:nvSpPr>
                <p:cNvPr id="133" name="Text Box 18"/>
                <p:cNvSpPr txBox="1">
                  <a:spLocks noChangeArrowheads="1"/>
                </p:cNvSpPr>
                <p:nvPr/>
              </p:nvSpPr>
              <p:spPr bwMode="auto">
                <a:xfrm>
                  <a:off x="587" y="2241"/>
                  <a:ext cx="689"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Output</a:t>
                  </a:r>
                  <a:endParaRPr lang="en-US" sz="1600" dirty="0">
                    <a:solidFill>
                      <a:schemeClr val="tx2"/>
                    </a:solidFill>
                    <a:latin typeface="Calibri" panose="020F0502020204030204" pitchFamily="34" charset="0"/>
                    <a:cs typeface="Calibri" panose="020F0502020204030204" pitchFamily="34" charset="0"/>
                  </a:endParaRPr>
                </a:p>
              </p:txBody>
            </p:sp>
            <p:sp>
              <p:nvSpPr>
                <p:cNvPr id="134" name="Text Box 19"/>
                <p:cNvSpPr txBox="1">
                  <a:spLocks noChangeArrowheads="1"/>
                </p:cNvSpPr>
                <p:nvPr/>
              </p:nvSpPr>
              <p:spPr bwMode="auto">
                <a:xfrm>
                  <a:off x="442" y="2413"/>
                  <a:ext cx="95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Total assets</a:t>
                  </a:r>
                  <a:endParaRPr lang="en-US" sz="1600" dirty="0">
                    <a:solidFill>
                      <a:schemeClr val="tx2"/>
                    </a:solidFill>
                    <a:latin typeface="Calibri" panose="020F0502020204030204" pitchFamily="34" charset="0"/>
                    <a:cs typeface="Calibri" panose="020F0502020204030204" pitchFamily="34" charset="0"/>
                  </a:endParaRPr>
                </a:p>
              </p:txBody>
            </p:sp>
            <p:sp>
              <p:nvSpPr>
                <p:cNvPr id="135" name="Line 20"/>
                <p:cNvSpPr>
                  <a:spLocks noChangeShapeType="1"/>
                </p:cNvSpPr>
                <p:nvPr/>
              </p:nvSpPr>
              <p:spPr bwMode="auto">
                <a:xfrm>
                  <a:off x="542" y="2440"/>
                  <a:ext cx="771" cy="9"/>
                </a:xfrm>
                <a:prstGeom prst="line">
                  <a:avLst/>
                </a:prstGeom>
                <a:noFill/>
                <a:ln w="9525">
                  <a:noFill/>
                  <a:round/>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sp>
              <p:nvSpPr>
                <p:cNvPr id="136" name="Text Box 22"/>
                <p:cNvSpPr txBox="1">
                  <a:spLocks noChangeArrowheads="1"/>
                </p:cNvSpPr>
                <p:nvPr/>
              </p:nvSpPr>
              <p:spPr bwMode="auto">
                <a:xfrm>
                  <a:off x="1577" y="2244"/>
                  <a:ext cx="689"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Output</a:t>
                  </a:r>
                  <a:endParaRPr lang="en-US" sz="1600" dirty="0">
                    <a:solidFill>
                      <a:schemeClr val="tx2"/>
                    </a:solidFill>
                    <a:latin typeface="Calibri" panose="020F0502020204030204" pitchFamily="34" charset="0"/>
                    <a:cs typeface="Calibri" panose="020F0502020204030204" pitchFamily="34" charset="0"/>
                  </a:endParaRPr>
                </a:p>
              </p:txBody>
            </p:sp>
            <p:sp>
              <p:nvSpPr>
                <p:cNvPr id="137" name="Text Box 23"/>
                <p:cNvSpPr txBox="1">
                  <a:spLocks noChangeArrowheads="1"/>
                </p:cNvSpPr>
                <p:nvPr/>
              </p:nvSpPr>
              <p:spPr bwMode="auto">
                <a:xfrm>
                  <a:off x="1432" y="2416"/>
                  <a:ext cx="95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Capacity</a:t>
                  </a:r>
                  <a:endParaRPr lang="en-US" sz="1600" dirty="0">
                    <a:solidFill>
                      <a:schemeClr val="tx2"/>
                    </a:solidFill>
                    <a:latin typeface="Calibri" panose="020F0502020204030204" pitchFamily="34" charset="0"/>
                    <a:cs typeface="Calibri" panose="020F0502020204030204" pitchFamily="34" charset="0"/>
                  </a:endParaRPr>
                </a:p>
              </p:txBody>
            </p:sp>
            <p:sp>
              <p:nvSpPr>
                <p:cNvPr id="138" name="Line 24"/>
                <p:cNvSpPr>
                  <a:spLocks noChangeShapeType="1"/>
                </p:cNvSpPr>
                <p:nvPr/>
              </p:nvSpPr>
              <p:spPr bwMode="auto">
                <a:xfrm>
                  <a:off x="1640" y="2443"/>
                  <a:ext cx="567" cy="9"/>
                </a:xfrm>
                <a:prstGeom prst="line">
                  <a:avLst/>
                </a:prstGeom>
                <a:noFill/>
                <a:ln w="9525">
                  <a:solidFill>
                    <a:schemeClr val="tx1"/>
                  </a:solidFill>
                  <a:round/>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sp>
              <p:nvSpPr>
                <p:cNvPr id="139" name="Text Box 26"/>
                <p:cNvSpPr txBox="1">
                  <a:spLocks noChangeArrowheads="1"/>
                </p:cNvSpPr>
                <p:nvPr/>
              </p:nvSpPr>
              <p:spPr bwMode="auto">
                <a:xfrm>
                  <a:off x="2402" y="2244"/>
                  <a:ext cx="1034"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Fixed assets</a:t>
                  </a:r>
                  <a:endParaRPr lang="en-US" sz="1600" dirty="0">
                    <a:solidFill>
                      <a:schemeClr val="tx2"/>
                    </a:solidFill>
                    <a:latin typeface="Calibri" panose="020F0502020204030204" pitchFamily="34" charset="0"/>
                    <a:cs typeface="Calibri" panose="020F0502020204030204" pitchFamily="34" charset="0"/>
                  </a:endParaRPr>
                </a:p>
              </p:txBody>
            </p:sp>
            <p:sp>
              <p:nvSpPr>
                <p:cNvPr id="140" name="Text Box 27"/>
                <p:cNvSpPr txBox="1">
                  <a:spLocks noChangeArrowheads="1"/>
                </p:cNvSpPr>
                <p:nvPr/>
              </p:nvSpPr>
              <p:spPr bwMode="auto">
                <a:xfrm>
                  <a:off x="2429" y="2416"/>
                  <a:ext cx="95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Total assets</a:t>
                  </a:r>
                  <a:endParaRPr lang="en-US" sz="1600" dirty="0">
                    <a:solidFill>
                      <a:schemeClr val="tx2"/>
                    </a:solidFill>
                    <a:latin typeface="Calibri" panose="020F0502020204030204" pitchFamily="34" charset="0"/>
                    <a:cs typeface="Calibri" panose="020F0502020204030204" pitchFamily="34" charset="0"/>
                  </a:endParaRPr>
                </a:p>
              </p:txBody>
            </p:sp>
            <p:sp>
              <p:nvSpPr>
                <p:cNvPr id="141" name="Line 28"/>
                <p:cNvSpPr>
                  <a:spLocks noChangeShapeType="1"/>
                </p:cNvSpPr>
                <p:nvPr/>
              </p:nvSpPr>
              <p:spPr bwMode="auto">
                <a:xfrm>
                  <a:off x="2520" y="2443"/>
                  <a:ext cx="771" cy="9"/>
                </a:xfrm>
                <a:prstGeom prst="line">
                  <a:avLst/>
                </a:prstGeom>
                <a:noFill/>
                <a:ln w="9525">
                  <a:solidFill>
                    <a:schemeClr val="tx1"/>
                  </a:solidFill>
                  <a:round/>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nvGrpSpPr>
                <p:cNvPr id="142" name="Group 97"/>
                <p:cNvGrpSpPr>
                  <a:grpSpLocks/>
                </p:cNvGrpSpPr>
                <p:nvPr/>
              </p:nvGrpSpPr>
              <p:grpSpPr bwMode="auto">
                <a:xfrm>
                  <a:off x="3463" y="2244"/>
                  <a:ext cx="1034" cy="403"/>
                  <a:chOff x="3463" y="2244"/>
                  <a:chExt cx="1034" cy="403"/>
                </a:xfrm>
              </p:grpSpPr>
              <p:sp>
                <p:nvSpPr>
                  <p:cNvPr id="149" name="Text Box 31"/>
                  <p:cNvSpPr txBox="1">
                    <a:spLocks noChangeArrowheads="1"/>
                  </p:cNvSpPr>
                  <p:nvPr/>
                </p:nvSpPr>
                <p:spPr bwMode="auto">
                  <a:xfrm>
                    <a:off x="3463" y="2244"/>
                    <a:ext cx="1034"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Capacity</a:t>
                    </a:r>
                    <a:endParaRPr lang="en-US" sz="1600" dirty="0">
                      <a:solidFill>
                        <a:schemeClr val="tx2"/>
                      </a:solidFill>
                      <a:latin typeface="Calibri" panose="020F0502020204030204" pitchFamily="34" charset="0"/>
                      <a:cs typeface="Calibri" panose="020F0502020204030204" pitchFamily="34" charset="0"/>
                    </a:endParaRPr>
                  </a:p>
                </p:txBody>
              </p:sp>
              <p:sp>
                <p:nvSpPr>
                  <p:cNvPr id="150" name="Text Box 32"/>
                  <p:cNvSpPr txBox="1">
                    <a:spLocks noChangeArrowheads="1"/>
                  </p:cNvSpPr>
                  <p:nvPr/>
                </p:nvSpPr>
                <p:spPr bwMode="auto">
                  <a:xfrm>
                    <a:off x="3490" y="2416"/>
                    <a:ext cx="95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Fixed assets</a:t>
                    </a:r>
                    <a:endParaRPr lang="en-US" sz="1600" dirty="0">
                      <a:solidFill>
                        <a:schemeClr val="tx2"/>
                      </a:solidFill>
                      <a:latin typeface="Calibri" panose="020F0502020204030204" pitchFamily="34" charset="0"/>
                      <a:cs typeface="Calibri" panose="020F0502020204030204" pitchFamily="34" charset="0"/>
                    </a:endParaRPr>
                  </a:p>
                </p:txBody>
              </p:sp>
              <p:sp>
                <p:nvSpPr>
                  <p:cNvPr id="151" name="Line 33"/>
                  <p:cNvSpPr>
                    <a:spLocks noChangeShapeType="1"/>
                  </p:cNvSpPr>
                  <p:nvPr/>
                </p:nvSpPr>
                <p:spPr bwMode="auto">
                  <a:xfrm>
                    <a:off x="3581" y="2443"/>
                    <a:ext cx="771" cy="9"/>
                  </a:xfrm>
                  <a:prstGeom prst="line">
                    <a:avLst/>
                  </a:prstGeom>
                  <a:noFill/>
                  <a:ln w="9525">
                    <a:solidFill>
                      <a:schemeClr val="tx1"/>
                    </a:solidFill>
                    <a:round/>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sp>
              <p:nvSpPr>
                <p:cNvPr id="143" name="Text Box 65"/>
                <p:cNvSpPr txBox="1">
                  <a:spLocks noChangeArrowheads="1"/>
                </p:cNvSpPr>
                <p:nvPr/>
              </p:nvSpPr>
              <p:spPr bwMode="auto">
                <a:xfrm>
                  <a:off x="1495" y="2693"/>
                  <a:ext cx="816"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Utilization</a:t>
                  </a:r>
                  <a:endParaRPr lang="en-US" sz="1600" dirty="0">
                    <a:solidFill>
                      <a:schemeClr val="tx2"/>
                    </a:solidFill>
                    <a:latin typeface="Calibri" panose="020F0502020204030204" pitchFamily="34" charset="0"/>
                    <a:cs typeface="Calibri" panose="020F0502020204030204" pitchFamily="34" charset="0"/>
                  </a:endParaRPr>
                </a:p>
              </p:txBody>
            </p:sp>
            <p:sp>
              <p:nvSpPr>
                <p:cNvPr id="144" name="Text Box 66"/>
                <p:cNvSpPr txBox="1">
                  <a:spLocks noChangeArrowheads="1"/>
                </p:cNvSpPr>
                <p:nvPr/>
              </p:nvSpPr>
              <p:spPr bwMode="auto">
                <a:xfrm>
                  <a:off x="2393" y="2702"/>
                  <a:ext cx="1134"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Working capital</a:t>
                  </a:r>
                  <a:endParaRPr lang="en-US" sz="1600" dirty="0">
                    <a:solidFill>
                      <a:schemeClr val="tx2"/>
                    </a:solidFill>
                    <a:latin typeface="Calibri" panose="020F0502020204030204" pitchFamily="34" charset="0"/>
                    <a:cs typeface="Calibri" panose="020F0502020204030204" pitchFamily="34" charset="0"/>
                  </a:endParaRPr>
                </a:p>
              </p:txBody>
            </p:sp>
            <p:sp>
              <p:nvSpPr>
                <p:cNvPr id="145" name="Text Box 67"/>
                <p:cNvSpPr txBox="1">
                  <a:spLocks noChangeArrowheads="1"/>
                </p:cNvSpPr>
                <p:nvPr/>
              </p:nvSpPr>
              <p:spPr bwMode="auto">
                <a:xfrm>
                  <a:off x="3437" y="2729"/>
                  <a:ext cx="1134" cy="332"/>
                </a:xfrm>
                <a:prstGeom prst="rect">
                  <a:avLst/>
                </a:prstGeom>
                <a:noFill/>
                <a:ln w="9525">
                  <a:noFill/>
                  <a:miter lim="800000"/>
                  <a:headEnd/>
                  <a:tailEnd type="none" w="sm" len="med"/>
                </a:ln>
                <a:effectLst/>
              </p:spPr>
              <p:txBody>
                <a:bodyPr>
                  <a:noAutofit/>
                </a:bodyPr>
                <a:lstStyle/>
                <a:p>
                  <a:pPr algn="ctr" defTabSz="844357">
                    <a:lnSpc>
                      <a:spcPct val="80000"/>
                    </a:lnSpc>
                    <a:spcBef>
                      <a:spcPct val="50000"/>
                    </a:spcBef>
                  </a:pPr>
                  <a:r>
                    <a:rPr lang="en-GB" sz="1600" dirty="0">
                      <a:solidFill>
                        <a:schemeClr val="tx2"/>
                      </a:solidFill>
                      <a:latin typeface="Calibri" panose="020F0502020204030204" pitchFamily="34" charset="0"/>
                      <a:cs typeface="Calibri" panose="020F0502020204030204" pitchFamily="34" charset="0"/>
                    </a:rPr>
                    <a:t>Productivity of fixed assets</a:t>
                  </a:r>
                  <a:endParaRPr lang="en-US" sz="1600" dirty="0">
                    <a:solidFill>
                      <a:schemeClr val="tx2"/>
                    </a:solidFill>
                    <a:latin typeface="Calibri" panose="020F0502020204030204" pitchFamily="34" charset="0"/>
                    <a:cs typeface="Calibri" panose="020F0502020204030204" pitchFamily="34" charset="0"/>
                  </a:endParaRPr>
                </a:p>
              </p:txBody>
            </p:sp>
            <p:sp>
              <p:nvSpPr>
                <p:cNvPr id="146" name="Text Box 80"/>
                <p:cNvSpPr txBox="1">
                  <a:spLocks noChangeArrowheads="1"/>
                </p:cNvSpPr>
                <p:nvPr/>
              </p:nvSpPr>
              <p:spPr bwMode="auto">
                <a:xfrm>
                  <a:off x="1349" y="2333"/>
                  <a:ext cx="18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a:t>
                  </a:r>
                  <a:endParaRPr lang="en-US" sz="1600" dirty="0">
                    <a:solidFill>
                      <a:schemeClr val="tx2"/>
                    </a:solidFill>
                    <a:latin typeface="Calibri" panose="020F0502020204030204" pitchFamily="34" charset="0"/>
                    <a:cs typeface="Calibri" panose="020F0502020204030204" pitchFamily="34" charset="0"/>
                  </a:endParaRPr>
                </a:p>
              </p:txBody>
            </p:sp>
            <p:sp>
              <p:nvSpPr>
                <p:cNvPr id="147" name="Text Box 81"/>
                <p:cNvSpPr txBox="1">
                  <a:spLocks noChangeArrowheads="1"/>
                </p:cNvSpPr>
                <p:nvPr/>
              </p:nvSpPr>
              <p:spPr bwMode="auto">
                <a:xfrm>
                  <a:off x="2248" y="2337"/>
                  <a:ext cx="18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a:t>
                  </a:r>
                  <a:endParaRPr lang="en-US" sz="1600" dirty="0">
                    <a:solidFill>
                      <a:schemeClr val="tx2"/>
                    </a:solidFill>
                    <a:latin typeface="Calibri" panose="020F0502020204030204" pitchFamily="34" charset="0"/>
                    <a:cs typeface="Calibri" panose="020F0502020204030204" pitchFamily="34" charset="0"/>
                  </a:endParaRPr>
                </a:p>
              </p:txBody>
            </p:sp>
            <p:sp>
              <p:nvSpPr>
                <p:cNvPr id="148" name="Text Box 82"/>
                <p:cNvSpPr txBox="1">
                  <a:spLocks noChangeArrowheads="1"/>
                </p:cNvSpPr>
                <p:nvPr/>
              </p:nvSpPr>
              <p:spPr bwMode="auto">
                <a:xfrm>
                  <a:off x="3309" y="2341"/>
                  <a:ext cx="182" cy="231"/>
                </a:xfrm>
                <a:prstGeom prst="rect">
                  <a:avLst/>
                </a:prstGeom>
                <a:noFill/>
                <a:ln w="9525">
                  <a:noFill/>
                  <a:miter lim="800000"/>
                  <a:headEnd/>
                  <a:tailEnd type="none" w="sm" len="med"/>
                </a:ln>
                <a:effectLst/>
              </p:spPr>
              <p:txBody>
                <a:bodyPr>
                  <a:noAutofit/>
                </a:bodyPr>
                <a:lstStyle/>
                <a:p>
                  <a:pPr algn="ctr" defTabSz="844357">
                    <a:spcBef>
                      <a:spcPct val="50000"/>
                    </a:spcBef>
                  </a:pPr>
                  <a:r>
                    <a:rPr lang="en-GB" sz="1600" dirty="0">
                      <a:solidFill>
                        <a:schemeClr val="tx2"/>
                      </a:solidFill>
                      <a:latin typeface="Calibri" panose="020F0502020204030204" pitchFamily="34" charset="0"/>
                      <a:cs typeface="Calibri" panose="020F0502020204030204" pitchFamily="34" charset="0"/>
                    </a:rPr>
                    <a:t>×</a:t>
                  </a:r>
                  <a:endParaRPr lang="en-US" sz="1600" dirty="0">
                    <a:solidFill>
                      <a:schemeClr val="tx2"/>
                    </a:solidFill>
                    <a:latin typeface="Calibri" panose="020F0502020204030204" pitchFamily="34" charset="0"/>
                    <a:cs typeface="Calibri" panose="020F0502020204030204" pitchFamily="34" charset="0"/>
                  </a:endParaRPr>
                </a:p>
              </p:txBody>
            </p:sp>
          </p:grpSp>
          <p:cxnSp>
            <p:nvCxnSpPr>
              <p:cNvPr id="131" name="Straight Arrow Connector 130"/>
              <p:cNvCxnSpPr>
                <a:stCxn id="101" idx="2"/>
              </p:cNvCxnSpPr>
              <p:nvPr/>
            </p:nvCxnSpPr>
            <p:spPr>
              <a:xfrm>
                <a:off x="6316994" y="2333103"/>
                <a:ext cx="0" cy="4608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Line 24"/>
            <p:cNvSpPr>
              <a:spLocks noChangeShapeType="1"/>
            </p:cNvSpPr>
            <p:nvPr/>
          </p:nvSpPr>
          <p:spPr bwMode="auto">
            <a:xfrm>
              <a:off x="1270616" y="3352800"/>
              <a:ext cx="848581" cy="1"/>
            </a:xfrm>
            <a:prstGeom prst="line">
              <a:avLst/>
            </a:prstGeom>
            <a:noFill/>
            <a:ln w="9525">
              <a:solidFill>
                <a:schemeClr val="tx1"/>
              </a:solidFill>
              <a:round/>
              <a:headEnd/>
              <a:tailEnd type="none" w="sm" len="med"/>
            </a:ln>
            <a:effectLst/>
          </p:spPr>
          <p:txBody>
            <a:bodyPr wrap="none" anchor="ctr">
              <a:noAutofit/>
            </a:bodyPr>
            <a:lstStyle/>
            <a:p>
              <a:pPr algn="ctr" defTabSz="844357"/>
              <a:endParaRPr lang="en-GB" sz="1600" dirty="0">
                <a:solidFill>
                  <a:schemeClr val="tx2"/>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6515468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a:t>The Operations Strategy Matrix</a:t>
            </a:r>
            <a:endParaRPr lang="en-US" dirty="0"/>
          </a:p>
        </p:txBody>
      </p:sp>
      <p:grpSp>
        <p:nvGrpSpPr>
          <p:cNvPr id="3" name="Group 2" descr="A 4x5 operations strategy matrix depicts how performance objectives (Y-axis) - Quality, Speed, Flexibility, Cost, Dependability, and decision areas (X-axis) - Capacity, Supply Network, Process Technology, Development and Organization combine to achieve resource usage (represented by an arrow at top of matrix) and market competitiveness (represented by an arrow to the right of the matrix). "/>
          <p:cNvGrpSpPr/>
          <p:nvPr/>
        </p:nvGrpSpPr>
        <p:grpSpPr>
          <a:xfrm>
            <a:off x="2001622" y="1497615"/>
            <a:ext cx="8188757" cy="4615591"/>
            <a:chOff x="2001622" y="1497615"/>
            <a:chExt cx="8188757" cy="4615591"/>
          </a:xfrm>
        </p:grpSpPr>
        <p:grpSp>
          <p:nvGrpSpPr>
            <p:cNvPr id="36" name="Group 35"/>
            <p:cNvGrpSpPr/>
            <p:nvPr/>
          </p:nvGrpSpPr>
          <p:grpSpPr>
            <a:xfrm>
              <a:off x="2001622" y="1497615"/>
              <a:ext cx="8188757" cy="4615591"/>
              <a:chOff x="2076017" y="1200478"/>
              <a:chExt cx="8188757" cy="4615591"/>
            </a:xfrm>
          </p:grpSpPr>
          <p:sp>
            <p:nvSpPr>
              <p:cNvPr id="37" name="Rectangle 36"/>
              <p:cNvSpPr/>
              <p:nvPr/>
            </p:nvSpPr>
            <p:spPr>
              <a:xfrm>
                <a:off x="3712465" y="2072054"/>
                <a:ext cx="5136414" cy="3456341"/>
              </a:xfrm>
              <a:prstGeom prst="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Rectangle 37"/>
              <p:cNvSpPr/>
              <p:nvPr/>
            </p:nvSpPr>
            <p:spPr>
              <a:xfrm>
                <a:off x="2372731" y="2255520"/>
                <a:ext cx="6685276" cy="2497582"/>
              </a:xfrm>
              <a:prstGeom prst="rect">
                <a:avLst/>
              </a:prstGeom>
              <a:solidFill>
                <a:schemeClr val="bg1">
                  <a:lumMod val="9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9" name="Pentagon 38"/>
              <p:cNvSpPr/>
              <p:nvPr/>
            </p:nvSpPr>
            <p:spPr>
              <a:xfrm rot="16200000">
                <a:off x="6014620" y="-764170"/>
                <a:ext cx="532104" cy="5136414"/>
              </a:xfrm>
              <a:prstGeom prst="homePlate">
                <a:avLst>
                  <a:gd name="adj" fmla="val 100000"/>
                </a:avLst>
              </a:prstGeom>
              <a:solidFill>
                <a:schemeClr val="accent5">
                  <a:lumMod val="20000"/>
                  <a:lumOff val="8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0" name="Pentagon 39"/>
              <p:cNvSpPr/>
              <p:nvPr/>
            </p:nvSpPr>
            <p:spPr>
              <a:xfrm>
                <a:off x="9055144" y="2255520"/>
                <a:ext cx="856013" cy="2497582"/>
              </a:xfrm>
              <a:prstGeom prst="homePlate">
                <a:avLst>
                  <a:gd name="adj" fmla="val 100000"/>
                </a:avLst>
              </a:prstGeom>
              <a:solidFill>
                <a:schemeClr val="accent5">
                  <a:lumMod val="20000"/>
                  <a:lumOff val="8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nvGrpSpPr>
              <p:cNvPr id="41" name="Group 40"/>
              <p:cNvGrpSpPr/>
              <p:nvPr/>
            </p:nvGrpSpPr>
            <p:grpSpPr>
              <a:xfrm>
                <a:off x="2372731" y="2076449"/>
                <a:ext cx="6689674" cy="3454401"/>
                <a:chOff x="2372731" y="2076449"/>
                <a:chExt cx="6689674" cy="3454401"/>
              </a:xfrm>
            </p:grpSpPr>
            <p:grpSp>
              <p:nvGrpSpPr>
                <p:cNvPr id="56" name="Group 55"/>
                <p:cNvGrpSpPr/>
                <p:nvPr/>
              </p:nvGrpSpPr>
              <p:grpSpPr>
                <a:xfrm>
                  <a:off x="5011269" y="2076449"/>
                  <a:ext cx="2562726" cy="3454401"/>
                  <a:chOff x="5011269" y="2026611"/>
                  <a:chExt cx="2562726" cy="3474720"/>
                </a:xfrm>
              </p:grpSpPr>
              <p:cxnSp>
                <p:nvCxnSpPr>
                  <p:cNvPr id="61" name="Straight Connector 60"/>
                  <p:cNvCxnSpPr/>
                  <p:nvPr/>
                </p:nvCxnSpPr>
                <p:spPr>
                  <a:xfrm>
                    <a:off x="5011269" y="2026611"/>
                    <a:ext cx="0" cy="347472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98400" y="2026611"/>
                    <a:ext cx="0" cy="347472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573995" y="2026611"/>
                    <a:ext cx="0" cy="347472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57" name="Straight Connector 56"/>
                <p:cNvCxnSpPr/>
                <p:nvPr/>
              </p:nvCxnSpPr>
              <p:spPr>
                <a:xfrm>
                  <a:off x="2372731" y="2753676"/>
                  <a:ext cx="6689674"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372731" y="3268026"/>
                  <a:ext cx="6689674"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372731" y="3744276"/>
                  <a:ext cx="6689674"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372731" y="4258626"/>
                  <a:ext cx="6689674"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a:off x="3715594" y="5528394"/>
                <a:ext cx="5136414" cy="287675"/>
              </a:xfrm>
              <a:prstGeom prst="rect">
                <a:avLst/>
              </a:prstGeom>
              <a:solidFill>
                <a:schemeClr val="accent5">
                  <a:lumMod val="20000"/>
                  <a:lumOff val="8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ct val="50000"/>
                  </a:spcBef>
                </a:pPr>
                <a:r>
                  <a:rPr lang="en-GB" dirty="0">
                    <a:solidFill>
                      <a:schemeClr val="tx2"/>
                    </a:solidFill>
                    <a:latin typeface="Calibri" panose="020F0502020204030204" pitchFamily="34" charset="0"/>
                    <a:cs typeface="Calibri" panose="020F0502020204030204" pitchFamily="34" charset="0"/>
                  </a:rPr>
                  <a:t>Decision areas</a:t>
                </a:r>
                <a:endParaRPr lang="en-US" dirty="0">
                  <a:solidFill>
                    <a:schemeClr val="tx2"/>
                  </a:solidFill>
                  <a:latin typeface="Calibri" panose="020F0502020204030204" pitchFamily="34" charset="0"/>
                  <a:cs typeface="Calibri" panose="020F0502020204030204" pitchFamily="34" charset="0"/>
                </a:endParaRPr>
              </a:p>
            </p:txBody>
          </p:sp>
          <p:sp>
            <p:nvSpPr>
              <p:cNvPr id="43" name="Rectangle 42"/>
              <p:cNvSpPr/>
              <p:nvPr/>
            </p:nvSpPr>
            <p:spPr>
              <a:xfrm>
                <a:off x="2076017" y="2255520"/>
                <a:ext cx="292608" cy="2497582"/>
              </a:xfrm>
              <a:prstGeom prst="rect">
                <a:avLst/>
              </a:prstGeom>
              <a:solidFill>
                <a:schemeClr val="accent5">
                  <a:lumMod val="20000"/>
                  <a:lumOff val="8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spcBef>
                    <a:spcPct val="50000"/>
                  </a:spcBef>
                </a:pPr>
                <a:r>
                  <a:rPr lang="en-GB" dirty="0">
                    <a:solidFill>
                      <a:schemeClr val="tx2"/>
                    </a:solidFill>
                    <a:latin typeface="Calibri" panose="020F0502020204030204" pitchFamily="34" charset="0"/>
                    <a:cs typeface="Calibri" panose="020F0502020204030204" pitchFamily="34" charset="0"/>
                  </a:rPr>
                  <a:t>Performance objectives</a:t>
                </a:r>
                <a:endParaRPr lang="en-US" dirty="0">
                  <a:solidFill>
                    <a:schemeClr val="tx2"/>
                  </a:solidFill>
                  <a:latin typeface="Calibri" panose="020F0502020204030204" pitchFamily="34" charset="0"/>
                  <a:cs typeface="Calibri" panose="020F0502020204030204" pitchFamily="34" charset="0"/>
                </a:endParaRPr>
              </a:p>
            </p:txBody>
          </p:sp>
          <p:sp>
            <p:nvSpPr>
              <p:cNvPr id="44" name="Text Box 43"/>
              <p:cNvSpPr txBox="1">
                <a:spLocks noChangeArrowheads="1"/>
              </p:cNvSpPr>
              <p:nvPr/>
            </p:nvSpPr>
            <p:spPr bwMode="auto">
              <a:xfrm>
                <a:off x="2340663" y="4336428"/>
                <a:ext cx="1405900" cy="327481"/>
              </a:xfrm>
              <a:prstGeom prst="rect">
                <a:avLst/>
              </a:prstGeom>
              <a:noFill/>
              <a:ln w="9525">
                <a:noFill/>
                <a:miter lim="800000"/>
                <a:headEnd/>
                <a:tailEnd type="none" w="sm" len="med"/>
              </a:ln>
              <a:effectLst/>
            </p:spPr>
            <p:txBody>
              <a:bodyPr anchor="ctr">
                <a:noAutofit/>
              </a:bodyPr>
              <a:lstStyle/>
              <a:p>
                <a:pPr algn="ctr">
                  <a:spcBef>
                    <a:spcPct val="50000"/>
                  </a:spcBef>
                </a:pPr>
                <a:r>
                  <a:rPr lang="en-GB" sz="1600" dirty="0">
                    <a:solidFill>
                      <a:schemeClr val="tx2"/>
                    </a:solidFill>
                    <a:latin typeface="Calibri" panose="020F0502020204030204" pitchFamily="34" charset="0"/>
                    <a:cs typeface="Calibri" panose="020F0502020204030204" pitchFamily="34" charset="0"/>
                  </a:rPr>
                  <a:t>Dependability</a:t>
                </a:r>
                <a:endParaRPr lang="en-US" sz="1600" dirty="0">
                  <a:solidFill>
                    <a:schemeClr val="tx2"/>
                  </a:solidFill>
                  <a:latin typeface="Calibri" panose="020F0502020204030204" pitchFamily="34" charset="0"/>
                  <a:cs typeface="Calibri" panose="020F0502020204030204" pitchFamily="34" charset="0"/>
                </a:endParaRPr>
              </a:p>
            </p:txBody>
          </p:sp>
          <p:sp>
            <p:nvSpPr>
              <p:cNvPr id="45" name="Text Box 43"/>
              <p:cNvSpPr txBox="1">
                <a:spLocks noChangeArrowheads="1"/>
              </p:cNvSpPr>
              <p:nvPr/>
            </p:nvSpPr>
            <p:spPr bwMode="auto">
              <a:xfrm>
                <a:off x="2663480" y="2346393"/>
                <a:ext cx="848651" cy="327481"/>
              </a:xfrm>
              <a:prstGeom prst="rect">
                <a:avLst/>
              </a:prstGeom>
              <a:noFill/>
              <a:ln w="9525">
                <a:noFill/>
                <a:miter lim="800000"/>
                <a:headEnd/>
                <a:tailEnd type="none" w="sm" len="med"/>
              </a:ln>
              <a:effectLst/>
            </p:spPr>
            <p:txBody>
              <a:bodyPr anchor="ctr">
                <a:noAutofit/>
              </a:bodyPr>
              <a:lstStyle/>
              <a:p>
                <a:pPr algn="ctr">
                  <a:spcBef>
                    <a:spcPct val="50000"/>
                  </a:spcBef>
                </a:pPr>
                <a:r>
                  <a:rPr lang="en-GB" sz="1600" dirty="0">
                    <a:solidFill>
                      <a:schemeClr val="tx2"/>
                    </a:solidFill>
                    <a:latin typeface="Calibri" panose="020F0502020204030204" pitchFamily="34" charset="0"/>
                    <a:cs typeface="Calibri" panose="020F0502020204030204" pitchFamily="34" charset="0"/>
                  </a:rPr>
                  <a:t>Quality</a:t>
                </a:r>
                <a:endParaRPr lang="en-US" sz="1600" dirty="0">
                  <a:solidFill>
                    <a:schemeClr val="tx2"/>
                  </a:solidFill>
                  <a:latin typeface="Calibri" panose="020F0502020204030204" pitchFamily="34" charset="0"/>
                  <a:cs typeface="Calibri" panose="020F0502020204030204" pitchFamily="34" charset="0"/>
                </a:endParaRPr>
              </a:p>
            </p:txBody>
          </p:sp>
          <p:sp>
            <p:nvSpPr>
              <p:cNvPr id="46" name="Text Box 43"/>
              <p:cNvSpPr txBox="1">
                <a:spLocks noChangeArrowheads="1"/>
              </p:cNvSpPr>
              <p:nvPr/>
            </p:nvSpPr>
            <p:spPr bwMode="auto">
              <a:xfrm>
                <a:off x="2663480" y="2835041"/>
                <a:ext cx="848651" cy="327481"/>
              </a:xfrm>
              <a:prstGeom prst="rect">
                <a:avLst/>
              </a:prstGeom>
              <a:noFill/>
              <a:ln w="9525">
                <a:noFill/>
                <a:miter lim="800000"/>
                <a:headEnd/>
                <a:tailEnd type="none" w="sm" len="med"/>
              </a:ln>
              <a:effectLst/>
            </p:spPr>
            <p:txBody>
              <a:bodyPr anchor="ctr">
                <a:noAutofit/>
              </a:bodyPr>
              <a:lstStyle/>
              <a:p>
                <a:pPr algn="ctr">
                  <a:spcBef>
                    <a:spcPct val="50000"/>
                  </a:spcBef>
                </a:pPr>
                <a:r>
                  <a:rPr lang="en-GB" sz="1600" dirty="0">
                    <a:solidFill>
                      <a:schemeClr val="tx2"/>
                    </a:solidFill>
                    <a:latin typeface="Calibri" panose="020F0502020204030204" pitchFamily="34" charset="0"/>
                    <a:cs typeface="Calibri" panose="020F0502020204030204" pitchFamily="34" charset="0"/>
                  </a:rPr>
                  <a:t>Speed</a:t>
                </a:r>
                <a:endParaRPr lang="en-US" sz="1600" dirty="0">
                  <a:solidFill>
                    <a:schemeClr val="tx2"/>
                  </a:solidFill>
                  <a:latin typeface="Calibri" panose="020F0502020204030204" pitchFamily="34" charset="0"/>
                  <a:cs typeface="Calibri" panose="020F0502020204030204" pitchFamily="34" charset="0"/>
                </a:endParaRPr>
              </a:p>
            </p:txBody>
          </p:sp>
          <p:sp>
            <p:nvSpPr>
              <p:cNvPr id="47" name="Text Box 43"/>
              <p:cNvSpPr txBox="1">
                <a:spLocks noChangeArrowheads="1"/>
              </p:cNvSpPr>
              <p:nvPr/>
            </p:nvSpPr>
            <p:spPr bwMode="auto">
              <a:xfrm>
                <a:off x="2520779" y="3323689"/>
                <a:ext cx="1134052" cy="327481"/>
              </a:xfrm>
              <a:prstGeom prst="rect">
                <a:avLst/>
              </a:prstGeom>
              <a:noFill/>
              <a:ln w="9525">
                <a:noFill/>
                <a:miter lim="800000"/>
                <a:headEnd/>
                <a:tailEnd type="none" w="sm" len="med"/>
              </a:ln>
              <a:effectLst/>
            </p:spPr>
            <p:txBody>
              <a:bodyPr anchor="ctr">
                <a:noAutofit/>
              </a:bodyPr>
              <a:lstStyle/>
              <a:p>
                <a:pPr algn="ctr">
                  <a:spcBef>
                    <a:spcPct val="50000"/>
                  </a:spcBef>
                </a:pPr>
                <a:r>
                  <a:rPr lang="en-GB" sz="1600" dirty="0">
                    <a:solidFill>
                      <a:schemeClr val="tx2"/>
                    </a:solidFill>
                    <a:latin typeface="Calibri" panose="020F0502020204030204" pitchFamily="34" charset="0"/>
                    <a:cs typeface="Calibri" panose="020F0502020204030204" pitchFamily="34" charset="0"/>
                  </a:rPr>
                  <a:t>Flexibility</a:t>
                </a:r>
                <a:endParaRPr lang="en-US" sz="1600" dirty="0">
                  <a:solidFill>
                    <a:schemeClr val="tx2"/>
                  </a:solidFill>
                  <a:latin typeface="Calibri" panose="020F0502020204030204" pitchFamily="34" charset="0"/>
                  <a:cs typeface="Calibri" panose="020F0502020204030204" pitchFamily="34" charset="0"/>
                </a:endParaRPr>
              </a:p>
            </p:txBody>
          </p:sp>
          <p:sp>
            <p:nvSpPr>
              <p:cNvPr id="48" name="Text Box 43"/>
              <p:cNvSpPr txBox="1">
                <a:spLocks noChangeArrowheads="1"/>
              </p:cNvSpPr>
              <p:nvPr/>
            </p:nvSpPr>
            <p:spPr bwMode="auto">
              <a:xfrm>
                <a:off x="2663480" y="3812337"/>
                <a:ext cx="848651" cy="327481"/>
              </a:xfrm>
              <a:prstGeom prst="rect">
                <a:avLst/>
              </a:prstGeom>
              <a:noFill/>
              <a:ln w="9525">
                <a:noFill/>
                <a:miter lim="800000"/>
                <a:headEnd/>
                <a:tailEnd type="none" w="sm" len="med"/>
              </a:ln>
              <a:effectLst/>
            </p:spPr>
            <p:txBody>
              <a:bodyPr anchor="ctr">
                <a:noAutofit/>
              </a:bodyPr>
              <a:lstStyle/>
              <a:p>
                <a:pPr algn="ctr">
                  <a:spcBef>
                    <a:spcPct val="50000"/>
                  </a:spcBef>
                </a:pPr>
                <a:r>
                  <a:rPr lang="en-GB" sz="1600" dirty="0">
                    <a:solidFill>
                      <a:schemeClr val="tx2"/>
                    </a:solidFill>
                    <a:latin typeface="Calibri" panose="020F0502020204030204" pitchFamily="34" charset="0"/>
                    <a:cs typeface="Calibri" panose="020F0502020204030204" pitchFamily="34" charset="0"/>
                  </a:rPr>
                  <a:t>Cost</a:t>
                </a:r>
                <a:endParaRPr lang="en-US" sz="1600" dirty="0">
                  <a:solidFill>
                    <a:schemeClr val="tx2"/>
                  </a:solidFill>
                  <a:latin typeface="Calibri" panose="020F0502020204030204" pitchFamily="34" charset="0"/>
                  <a:cs typeface="Calibri" panose="020F0502020204030204" pitchFamily="34" charset="0"/>
                </a:endParaRPr>
              </a:p>
            </p:txBody>
          </p:sp>
          <p:sp>
            <p:nvSpPr>
              <p:cNvPr id="49" name="Text Box 41"/>
              <p:cNvSpPr txBox="1">
                <a:spLocks noChangeArrowheads="1"/>
              </p:cNvSpPr>
              <p:nvPr/>
            </p:nvSpPr>
            <p:spPr bwMode="auto">
              <a:xfrm>
                <a:off x="5221059" y="3352355"/>
                <a:ext cx="2194384" cy="338554"/>
              </a:xfrm>
              <a:prstGeom prst="rect">
                <a:avLst/>
              </a:prstGeom>
              <a:solidFill>
                <a:srgbClr val="F2F2F2"/>
              </a:solidFill>
              <a:ln w="9525">
                <a:noFill/>
                <a:miter lim="800000"/>
                <a:headEnd/>
                <a:tailEnd type="none" w="sm" len="med"/>
              </a:ln>
              <a:effectLst/>
            </p:spPr>
            <p:txBody>
              <a:bodyPr>
                <a:noAutofit/>
              </a:bodyPr>
              <a:lstStyle/>
              <a:p>
                <a:pPr algn="ctr">
                  <a:spcBef>
                    <a:spcPct val="50000"/>
                  </a:spcBef>
                </a:pPr>
                <a:r>
                  <a:rPr lang="en-GB" sz="1600" dirty="0">
                    <a:solidFill>
                      <a:schemeClr val="tx2"/>
                    </a:solidFill>
                    <a:latin typeface="Calibri" panose="020F0502020204030204" pitchFamily="34" charset="0"/>
                    <a:cs typeface="Calibri" panose="020F0502020204030204" pitchFamily="34" charset="0"/>
                  </a:rPr>
                  <a:t>Operations strategy</a:t>
                </a:r>
                <a:endParaRPr lang="en-US" sz="1600" dirty="0">
                  <a:solidFill>
                    <a:schemeClr val="tx2"/>
                  </a:solidFill>
                  <a:latin typeface="Calibri" panose="020F0502020204030204" pitchFamily="34" charset="0"/>
                  <a:cs typeface="Calibri" panose="020F0502020204030204" pitchFamily="34" charset="0"/>
                </a:endParaRPr>
              </a:p>
            </p:txBody>
          </p:sp>
          <p:sp>
            <p:nvSpPr>
              <p:cNvPr id="50" name="Text Box 51"/>
              <p:cNvSpPr txBox="1">
                <a:spLocks noChangeArrowheads="1"/>
              </p:cNvSpPr>
              <p:nvPr/>
            </p:nvSpPr>
            <p:spPr bwMode="auto">
              <a:xfrm>
                <a:off x="3738203" y="5009076"/>
                <a:ext cx="1206398" cy="338554"/>
              </a:xfrm>
              <a:prstGeom prst="rect">
                <a:avLst/>
              </a:prstGeom>
              <a:noFill/>
              <a:ln w="9525">
                <a:noFill/>
                <a:miter lim="800000"/>
                <a:headEnd/>
                <a:tailEnd type="none" w="sm" len="med"/>
              </a:ln>
              <a:effectLst/>
            </p:spPr>
            <p:txBody>
              <a:bodyPr wrap="square">
                <a:noAutofit/>
              </a:bodyPr>
              <a:lstStyle/>
              <a:p>
                <a:pPr algn="ctr">
                  <a:spcBef>
                    <a:spcPct val="50000"/>
                  </a:spcBef>
                </a:pPr>
                <a:r>
                  <a:rPr lang="en-GB" sz="1600" dirty="0">
                    <a:solidFill>
                      <a:schemeClr val="tx2"/>
                    </a:solidFill>
                    <a:latin typeface="Calibri" panose="020F0502020204030204" pitchFamily="34" charset="0"/>
                    <a:cs typeface="Calibri" panose="020F0502020204030204" pitchFamily="34" charset="0"/>
                  </a:rPr>
                  <a:t>Capacity</a:t>
                </a:r>
                <a:endParaRPr lang="en-US" sz="1600" dirty="0">
                  <a:solidFill>
                    <a:schemeClr val="tx2"/>
                  </a:solidFill>
                  <a:latin typeface="Calibri" panose="020F0502020204030204" pitchFamily="34" charset="0"/>
                  <a:cs typeface="Calibri" panose="020F0502020204030204" pitchFamily="34" charset="0"/>
                </a:endParaRPr>
              </a:p>
            </p:txBody>
          </p:sp>
          <p:sp>
            <p:nvSpPr>
              <p:cNvPr id="51" name="Text Box 51"/>
              <p:cNvSpPr txBox="1">
                <a:spLocks noChangeArrowheads="1"/>
              </p:cNvSpPr>
              <p:nvPr/>
            </p:nvSpPr>
            <p:spPr bwMode="auto">
              <a:xfrm>
                <a:off x="5052653" y="4852337"/>
                <a:ext cx="1206398" cy="573604"/>
              </a:xfrm>
              <a:prstGeom prst="rect">
                <a:avLst/>
              </a:prstGeom>
              <a:noFill/>
              <a:ln w="9525">
                <a:noFill/>
                <a:miter lim="800000"/>
                <a:headEnd/>
                <a:tailEnd type="none" w="sm" len="med"/>
              </a:ln>
              <a:effectLst/>
            </p:spPr>
            <p:txBody>
              <a:bodyPr wrap="square">
                <a:noAutofit/>
              </a:bodyPr>
              <a:lstStyle/>
              <a:p>
                <a:pPr algn="ctr">
                  <a:spcBef>
                    <a:spcPct val="50000"/>
                  </a:spcBef>
                </a:pPr>
                <a:r>
                  <a:rPr lang="en-GB" sz="1600" dirty="0">
                    <a:solidFill>
                      <a:schemeClr val="tx2"/>
                    </a:solidFill>
                    <a:latin typeface="Calibri" panose="020F0502020204030204" pitchFamily="34" charset="0"/>
                    <a:cs typeface="Calibri" panose="020F0502020204030204" pitchFamily="34" charset="0"/>
                  </a:rPr>
                  <a:t>Supply network</a:t>
                </a:r>
                <a:endParaRPr lang="en-US" sz="1600" dirty="0">
                  <a:solidFill>
                    <a:schemeClr val="tx2"/>
                  </a:solidFill>
                  <a:latin typeface="Calibri" panose="020F0502020204030204" pitchFamily="34" charset="0"/>
                  <a:cs typeface="Calibri" panose="020F0502020204030204" pitchFamily="34" charset="0"/>
                </a:endParaRPr>
              </a:p>
            </p:txBody>
          </p:sp>
          <p:sp>
            <p:nvSpPr>
              <p:cNvPr id="52" name="Text Box 51"/>
              <p:cNvSpPr txBox="1">
                <a:spLocks noChangeArrowheads="1"/>
              </p:cNvSpPr>
              <p:nvPr/>
            </p:nvSpPr>
            <p:spPr bwMode="auto">
              <a:xfrm>
                <a:off x="6335696" y="4852337"/>
                <a:ext cx="1206398" cy="573604"/>
              </a:xfrm>
              <a:prstGeom prst="rect">
                <a:avLst/>
              </a:prstGeom>
              <a:noFill/>
              <a:ln w="9525">
                <a:noFill/>
                <a:miter lim="800000"/>
                <a:headEnd/>
                <a:tailEnd type="none" w="sm" len="med"/>
              </a:ln>
              <a:effectLst/>
            </p:spPr>
            <p:txBody>
              <a:bodyPr wrap="square">
                <a:noAutofit/>
              </a:bodyPr>
              <a:lstStyle/>
              <a:p>
                <a:pPr algn="ctr">
                  <a:spcBef>
                    <a:spcPct val="50000"/>
                  </a:spcBef>
                </a:pPr>
                <a:r>
                  <a:rPr lang="en-GB" sz="1600" dirty="0">
                    <a:solidFill>
                      <a:schemeClr val="tx2"/>
                    </a:solidFill>
                    <a:latin typeface="Calibri" panose="020F0502020204030204" pitchFamily="34" charset="0"/>
                    <a:cs typeface="Calibri" panose="020F0502020204030204" pitchFamily="34" charset="0"/>
                  </a:rPr>
                  <a:t>Process technology</a:t>
                </a:r>
                <a:endParaRPr lang="en-US" sz="1600" dirty="0">
                  <a:solidFill>
                    <a:schemeClr val="tx2"/>
                  </a:solidFill>
                  <a:latin typeface="Calibri" panose="020F0502020204030204" pitchFamily="34" charset="0"/>
                  <a:cs typeface="Calibri" panose="020F0502020204030204" pitchFamily="34" charset="0"/>
                </a:endParaRPr>
              </a:p>
            </p:txBody>
          </p:sp>
          <p:sp>
            <p:nvSpPr>
              <p:cNvPr id="53" name="Text Box 51"/>
              <p:cNvSpPr txBox="1">
                <a:spLocks noChangeArrowheads="1"/>
              </p:cNvSpPr>
              <p:nvPr/>
            </p:nvSpPr>
            <p:spPr bwMode="auto">
              <a:xfrm>
                <a:off x="7498069" y="4852337"/>
                <a:ext cx="1396252" cy="573604"/>
              </a:xfrm>
              <a:prstGeom prst="rect">
                <a:avLst/>
              </a:prstGeom>
              <a:noFill/>
              <a:ln w="9525">
                <a:noFill/>
                <a:miter lim="800000"/>
                <a:headEnd/>
                <a:tailEnd type="none" w="sm" len="med"/>
              </a:ln>
              <a:effectLst/>
            </p:spPr>
            <p:txBody>
              <a:bodyPr wrap="square">
                <a:noAutofit/>
              </a:bodyPr>
              <a:lstStyle/>
              <a:p>
                <a:pPr algn="ctr">
                  <a:lnSpc>
                    <a:spcPct val="80000"/>
                  </a:lnSpc>
                  <a:spcBef>
                    <a:spcPct val="50000"/>
                  </a:spcBef>
                </a:pPr>
                <a:r>
                  <a:rPr lang="en-GB" sz="1600" dirty="0">
                    <a:solidFill>
                      <a:schemeClr val="tx2"/>
                    </a:solidFill>
                    <a:latin typeface="Calibri" panose="020F0502020204030204" pitchFamily="34" charset="0"/>
                    <a:cs typeface="Calibri" panose="020F0502020204030204" pitchFamily="34" charset="0"/>
                  </a:rPr>
                  <a:t>Development and organization</a:t>
                </a:r>
                <a:endParaRPr lang="en-US" sz="1600" dirty="0">
                  <a:solidFill>
                    <a:schemeClr val="tx2"/>
                  </a:solidFill>
                  <a:latin typeface="Calibri" panose="020F0502020204030204" pitchFamily="34" charset="0"/>
                  <a:cs typeface="Calibri" panose="020F0502020204030204" pitchFamily="34" charset="0"/>
                </a:endParaRPr>
              </a:p>
            </p:txBody>
          </p:sp>
          <p:sp>
            <p:nvSpPr>
              <p:cNvPr id="54" name="Text Box 56"/>
              <p:cNvSpPr txBox="1">
                <a:spLocks noChangeArrowheads="1"/>
              </p:cNvSpPr>
              <p:nvPr/>
            </p:nvSpPr>
            <p:spPr bwMode="auto">
              <a:xfrm rot="16200000">
                <a:off x="8898627" y="3365943"/>
                <a:ext cx="2393740" cy="338554"/>
              </a:xfrm>
              <a:prstGeom prst="rect">
                <a:avLst/>
              </a:prstGeom>
              <a:noFill/>
              <a:ln w="9525">
                <a:noFill/>
                <a:miter lim="800000"/>
                <a:headEnd/>
                <a:tailEnd type="none" w="sm" len="med"/>
              </a:ln>
              <a:effectLst/>
            </p:spPr>
            <p:txBody>
              <a:bodyPr anchor="ctr">
                <a:noAutofit/>
              </a:bodyPr>
              <a:lstStyle/>
              <a:p>
                <a:pPr algn="ctr">
                  <a:spcBef>
                    <a:spcPct val="50000"/>
                  </a:spcBef>
                </a:pPr>
                <a:r>
                  <a:rPr lang="en-GB" sz="1600" dirty="0">
                    <a:solidFill>
                      <a:schemeClr val="tx2"/>
                    </a:solidFill>
                    <a:latin typeface="Calibri" panose="020F0502020204030204" pitchFamily="34" charset="0"/>
                    <a:cs typeface="Calibri" panose="020F0502020204030204" pitchFamily="34" charset="0"/>
                  </a:rPr>
                  <a:t>Market competitiveness</a:t>
                </a:r>
                <a:endParaRPr lang="en-US" sz="1600" dirty="0">
                  <a:solidFill>
                    <a:schemeClr val="tx2"/>
                  </a:solidFill>
                  <a:latin typeface="Calibri" panose="020F0502020204030204" pitchFamily="34" charset="0"/>
                  <a:cs typeface="Calibri" panose="020F0502020204030204" pitchFamily="34" charset="0"/>
                </a:endParaRPr>
              </a:p>
            </p:txBody>
          </p:sp>
          <p:sp>
            <p:nvSpPr>
              <p:cNvPr id="55" name="Text Box 58"/>
              <p:cNvSpPr txBox="1">
                <a:spLocks noChangeArrowheads="1"/>
              </p:cNvSpPr>
              <p:nvPr/>
            </p:nvSpPr>
            <p:spPr bwMode="auto">
              <a:xfrm>
                <a:off x="4962567" y="1200478"/>
                <a:ext cx="2711368" cy="338554"/>
              </a:xfrm>
              <a:prstGeom prst="rect">
                <a:avLst/>
              </a:prstGeom>
              <a:noFill/>
              <a:ln w="9525">
                <a:noFill/>
                <a:miter lim="800000"/>
                <a:headEnd/>
                <a:tailEnd type="none" w="sm" len="med"/>
              </a:ln>
              <a:effectLst/>
            </p:spPr>
            <p:txBody>
              <a:bodyPr wrap="square" anchor="ctr">
                <a:noAutofit/>
              </a:bodyPr>
              <a:lstStyle/>
              <a:p>
                <a:pPr algn="ctr">
                  <a:spcBef>
                    <a:spcPct val="50000"/>
                  </a:spcBef>
                </a:pPr>
                <a:r>
                  <a:rPr lang="en-GB" sz="1600" dirty="0">
                    <a:solidFill>
                      <a:schemeClr val="tx2"/>
                    </a:solidFill>
                    <a:latin typeface="Calibri" panose="020F0502020204030204" pitchFamily="34" charset="0"/>
                    <a:cs typeface="Calibri" panose="020F0502020204030204" pitchFamily="34" charset="0"/>
                  </a:rPr>
                  <a:t>Resource usage</a:t>
                </a:r>
                <a:endParaRPr lang="en-US" sz="1600" dirty="0">
                  <a:solidFill>
                    <a:schemeClr val="tx2"/>
                  </a:solidFill>
                  <a:latin typeface="Calibri" panose="020F0502020204030204" pitchFamily="34" charset="0"/>
                  <a:cs typeface="Calibri" panose="020F0502020204030204" pitchFamily="34" charset="0"/>
                </a:endParaRPr>
              </a:p>
            </p:txBody>
          </p:sp>
        </p:grpSp>
        <p:cxnSp>
          <p:nvCxnSpPr>
            <p:cNvPr id="64" name="Straight Connector 63"/>
            <p:cNvCxnSpPr/>
            <p:nvPr/>
          </p:nvCxnSpPr>
          <p:spPr>
            <a:xfrm>
              <a:off x="3638070" y="2367226"/>
              <a:ext cx="0" cy="3424963"/>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774484" y="2367226"/>
              <a:ext cx="0" cy="3424963"/>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6819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13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descr="A stick figure. "/>
          <p:cNvGrpSpPr>
            <a:grpSpLocks/>
          </p:cNvGrpSpPr>
          <p:nvPr/>
        </p:nvGrpSpPr>
        <p:grpSpPr bwMode="auto">
          <a:xfrm>
            <a:off x="1638586" y="3276600"/>
            <a:ext cx="959120" cy="2743199"/>
            <a:chOff x="1259" y="1514"/>
            <a:chExt cx="815" cy="2331"/>
          </a:xfrm>
        </p:grpSpPr>
        <p:sp>
          <p:nvSpPr>
            <p:cNvPr id="10245" name="Freeform 4"/>
            <p:cNvSpPr>
              <a:spLocks/>
            </p:cNvSpPr>
            <p:nvPr/>
          </p:nvSpPr>
          <p:spPr bwMode="invGray">
            <a:xfrm>
              <a:off x="1406" y="1899"/>
              <a:ext cx="410" cy="406"/>
            </a:xfrm>
            <a:custGeom>
              <a:avLst/>
              <a:gdLst>
                <a:gd name="T0" fmla="*/ 268 w 410"/>
                <a:gd name="T1" fmla="*/ 117 h 406"/>
                <a:gd name="T2" fmla="*/ 217 w 410"/>
                <a:gd name="T3" fmla="*/ 41 h 406"/>
                <a:gd name="T4" fmla="*/ 166 w 410"/>
                <a:gd name="T5" fmla="*/ 0 h 406"/>
                <a:gd name="T6" fmla="*/ 106 w 410"/>
                <a:gd name="T7" fmla="*/ 0 h 406"/>
                <a:gd name="T8" fmla="*/ 40 w 410"/>
                <a:gd name="T9" fmla="*/ 26 h 406"/>
                <a:gd name="T10" fmla="*/ 10 w 410"/>
                <a:gd name="T11" fmla="*/ 71 h 406"/>
                <a:gd name="T12" fmla="*/ 0 w 410"/>
                <a:gd name="T13" fmla="*/ 132 h 406"/>
                <a:gd name="T14" fmla="*/ 10 w 410"/>
                <a:gd name="T15" fmla="*/ 213 h 406"/>
                <a:gd name="T16" fmla="*/ 50 w 410"/>
                <a:gd name="T17" fmla="*/ 304 h 406"/>
                <a:gd name="T18" fmla="*/ 121 w 410"/>
                <a:gd name="T19" fmla="*/ 365 h 406"/>
                <a:gd name="T20" fmla="*/ 176 w 410"/>
                <a:gd name="T21" fmla="*/ 395 h 406"/>
                <a:gd name="T22" fmla="*/ 232 w 410"/>
                <a:gd name="T23" fmla="*/ 406 h 406"/>
                <a:gd name="T24" fmla="*/ 278 w 410"/>
                <a:gd name="T25" fmla="*/ 390 h 406"/>
                <a:gd name="T26" fmla="*/ 303 w 410"/>
                <a:gd name="T27" fmla="*/ 365 h 406"/>
                <a:gd name="T28" fmla="*/ 319 w 410"/>
                <a:gd name="T29" fmla="*/ 304 h 406"/>
                <a:gd name="T30" fmla="*/ 314 w 410"/>
                <a:gd name="T31" fmla="*/ 233 h 406"/>
                <a:gd name="T32" fmla="*/ 298 w 410"/>
                <a:gd name="T33" fmla="*/ 173 h 406"/>
                <a:gd name="T34" fmla="*/ 399 w 410"/>
                <a:gd name="T35" fmla="*/ 117 h 406"/>
                <a:gd name="T36" fmla="*/ 410 w 410"/>
                <a:gd name="T37" fmla="*/ 92 h 406"/>
                <a:gd name="T38" fmla="*/ 399 w 410"/>
                <a:gd name="T39" fmla="*/ 81 h 406"/>
                <a:gd name="T40" fmla="*/ 288 w 410"/>
                <a:gd name="T41" fmla="*/ 147 h 406"/>
                <a:gd name="T42" fmla="*/ 268 w 410"/>
                <a:gd name="T43" fmla="*/ 117 h 40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0"/>
                <a:gd name="T67" fmla="*/ 0 h 406"/>
                <a:gd name="T68" fmla="*/ 410 w 410"/>
                <a:gd name="T69" fmla="*/ 406 h 40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0" h="406">
                  <a:moveTo>
                    <a:pt x="268" y="117"/>
                  </a:moveTo>
                  <a:lnTo>
                    <a:pt x="217" y="41"/>
                  </a:lnTo>
                  <a:lnTo>
                    <a:pt x="166" y="0"/>
                  </a:lnTo>
                  <a:lnTo>
                    <a:pt x="106" y="0"/>
                  </a:lnTo>
                  <a:lnTo>
                    <a:pt x="40" y="26"/>
                  </a:lnTo>
                  <a:lnTo>
                    <a:pt x="10" y="71"/>
                  </a:lnTo>
                  <a:lnTo>
                    <a:pt x="0" y="132"/>
                  </a:lnTo>
                  <a:lnTo>
                    <a:pt x="10" y="213"/>
                  </a:lnTo>
                  <a:lnTo>
                    <a:pt x="50" y="304"/>
                  </a:lnTo>
                  <a:lnTo>
                    <a:pt x="121" y="365"/>
                  </a:lnTo>
                  <a:lnTo>
                    <a:pt x="176" y="395"/>
                  </a:lnTo>
                  <a:lnTo>
                    <a:pt x="232" y="406"/>
                  </a:lnTo>
                  <a:lnTo>
                    <a:pt x="278" y="390"/>
                  </a:lnTo>
                  <a:lnTo>
                    <a:pt x="303" y="365"/>
                  </a:lnTo>
                  <a:lnTo>
                    <a:pt x="319" y="304"/>
                  </a:lnTo>
                  <a:lnTo>
                    <a:pt x="314" y="233"/>
                  </a:lnTo>
                  <a:lnTo>
                    <a:pt x="298" y="173"/>
                  </a:lnTo>
                  <a:lnTo>
                    <a:pt x="399" y="117"/>
                  </a:lnTo>
                  <a:lnTo>
                    <a:pt x="410" y="92"/>
                  </a:lnTo>
                  <a:lnTo>
                    <a:pt x="399" y="81"/>
                  </a:lnTo>
                  <a:lnTo>
                    <a:pt x="288" y="147"/>
                  </a:lnTo>
                  <a:lnTo>
                    <a:pt x="268" y="117"/>
                  </a:lnTo>
                  <a:close/>
                </a:path>
              </a:pathLst>
            </a:custGeom>
            <a:solidFill>
              <a:schemeClr val="tx1"/>
            </a:solidFill>
            <a:ln w="9525">
              <a:noFill/>
              <a:round/>
              <a:headEnd/>
              <a:tailEnd/>
            </a:ln>
          </p:spPr>
          <p:txBody>
            <a:bodyPr/>
            <a:lstStyle/>
            <a:p>
              <a:endParaRPr lang="en-US" dirty="0"/>
            </a:p>
          </p:txBody>
        </p:sp>
        <p:sp>
          <p:nvSpPr>
            <p:cNvPr id="10246" name="Freeform 5"/>
            <p:cNvSpPr>
              <a:spLocks/>
            </p:cNvSpPr>
            <p:nvPr/>
          </p:nvSpPr>
          <p:spPr bwMode="invGray">
            <a:xfrm>
              <a:off x="1700" y="1514"/>
              <a:ext cx="364" cy="907"/>
            </a:xfrm>
            <a:custGeom>
              <a:avLst/>
              <a:gdLst>
                <a:gd name="T0" fmla="*/ 101 w 364"/>
                <a:gd name="T1" fmla="*/ 765 h 907"/>
                <a:gd name="T2" fmla="*/ 35 w 364"/>
                <a:gd name="T3" fmla="*/ 816 h 907"/>
                <a:gd name="T4" fmla="*/ 15 w 364"/>
                <a:gd name="T5" fmla="*/ 832 h 907"/>
                <a:gd name="T6" fmla="*/ 0 w 364"/>
                <a:gd name="T7" fmla="*/ 867 h 907"/>
                <a:gd name="T8" fmla="*/ 20 w 364"/>
                <a:gd name="T9" fmla="*/ 902 h 907"/>
                <a:gd name="T10" fmla="*/ 40 w 364"/>
                <a:gd name="T11" fmla="*/ 907 h 907"/>
                <a:gd name="T12" fmla="*/ 101 w 364"/>
                <a:gd name="T13" fmla="*/ 887 h 907"/>
                <a:gd name="T14" fmla="*/ 192 w 364"/>
                <a:gd name="T15" fmla="*/ 816 h 907"/>
                <a:gd name="T16" fmla="*/ 273 w 364"/>
                <a:gd name="T17" fmla="*/ 730 h 907"/>
                <a:gd name="T18" fmla="*/ 359 w 364"/>
                <a:gd name="T19" fmla="*/ 633 h 907"/>
                <a:gd name="T20" fmla="*/ 364 w 364"/>
                <a:gd name="T21" fmla="*/ 593 h 907"/>
                <a:gd name="T22" fmla="*/ 364 w 364"/>
                <a:gd name="T23" fmla="*/ 482 h 907"/>
                <a:gd name="T24" fmla="*/ 339 w 364"/>
                <a:gd name="T25" fmla="*/ 310 h 907"/>
                <a:gd name="T26" fmla="*/ 354 w 364"/>
                <a:gd name="T27" fmla="*/ 209 h 907"/>
                <a:gd name="T28" fmla="*/ 364 w 364"/>
                <a:gd name="T29" fmla="*/ 168 h 907"/>
                <a:gd name="T30" fmla="*/ 349 w 364"/>
                <a:gd name="T31" fmla="*/ 147 h 907"/>
                <a:gd name="T32" fmla="*/ 313 w 364"/>
                <a:gd name="T33" fmla="*/ 127 h 907"/>
                <a:gd name="T34" fmla="*/ 288 w 364"/>
                <a:gd name="T35" fmla="*/ 112 h 907"/>
                <a:gd name="T36" fmla="*/ 303 w 364"/>
                <a:gd name="T37" fmla="*/ 21 h 907"/>
                <a:gd name="T38" fmla="*/ 293 w 364"/>
                <a:gd name="T39" fmla="*/ 0 h 907"/>
                <a:gd name="T40" fmla="*/ 273 w 364"/>
                <a:gd name="T41" fmla="*/ 6 h 907"/>
                <a:gd name="T42" fmla="*/ 263 w 364"/>
                <a:gd name="T43" fmla="*/ 122 h 907"/>
                <a:gd name="T44" fmla="*/ 253 w 364"/>
                <a:gd name="T45" fmla="*/ 152 h 907"/>
                <a:gd name="T46" fmla="*/ 248 w 364"/>
                <a:gd name="T47" fmla="*/ 173 h 907"/>
                <a:gd name="T48" fmla="*/ 207 w 364"/>
                <a:gd name="T49" fmla="*/ 157 h 907"/>
                <a:gd name="T50" fmla="*/ 177 w 364"/>
                <a:gd name="T51" fmla="*/ 157 h 907"/>
                <a:gd name="T52" fmla="*/ 177 w 364"/>
                <a:gd name="T53" fmla="*/ 178 h 907"/>
                <a:gd name="T54" fmla="*/ 197 w 364"/>
                <a:gd name="T55" fmla="*/ 194 h 907"/>
                <a:gd name="T56" fmla="*/ 233 w 364"/>
                <a:gd name="T57" fmla="*/ 194 h 907"/>
                <a:gd name="T58" fmla="*/ 258 w 364"/>
                <a:gd name="T59" fmla="*/ 214 h 907"/>
                <a:gd name="T60" fmla="*/ 278 w 364"/>
                <a:gd name="T61" fmla="*/ 249 h 907"/>
                <a:gd name="T62" fmla="*/ 298 w 364"/>
                <a:gd name="T63" fmla="*/ 305 h 907"/>
                <a:gd name="T64" fmla="*/ 313 w 364"/>
                <a:gd name="T65" fmla="*/ 416 h 907"/>
                <a:gd name="T66" fmla="*/ 313 w 364"/>
                <a:gd name="T67" fmla="*/ 517 h 907"/>
                <a:gd name="T68" fmla="*/ 303 w 364"/>
                <a:gd name="T69" fmla="*/ 598 h 907"/>
                <a:gd name="T70" fmla="*/ 283 w 364"/>
                <a:gd name="T71" fmla="*/ 633 h 907"/>
                <a:gd name="T72" fmla="*/ 212 w 364"/>
                <a:gd name="T73" fmla="*/ 684 h 907"/>
                <a:gd name="T74" fmla="*/ 136 w 364"/>
                <a:gd name="T75" fmla="*/ 730 h 907"/>
                <a:gd name="T76" fmla="*/ 101 w 364"/>
                <a:gd name="T77" fmla="*/ 765 h 9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4"/>
                <a:gd name="T118" fmla="*/ 0 h 907"/>
                <a:gd name="T119" fmla="*/ 364 w 364"/>
                <a:gd name="T120" fmla="*/ 907 h 9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4" h="907">
                  <a:moveTo>
                    <a:pt x="101" y="765"/>
                  </a:moveTo>
                  <a:lnTo>
                    <a:pt x="35" y="816"/>
                  </a:lnTo>
                  <a:lnTo>
                    <a:pt x="15" y="832"/>
                  </a:lnTo>
                  <a:lnTo>
                    <a:pt x="0" y="867"/>
                  </a:lnTo>
                  <a:lnTo>
                    <a:pt x="20" y="902"/>
                  </a:lnTo>
                  <a:lnTo>
                    <a:pt x="40" y="907"/>
                  </a:lnTo>
                  <a:lnTo>
                    <a:pt x="101" y="887"/>
                  </a:lnTo>
                  <a:lnTo>
                    <a:pt x="192" y="816"/>
                  </a:lnTo>
                  <a:lnTo>
                    <a:pt x="273" y="730"/>
                  </a:lnTo>
                  <a:lnTo>
                    <a:pt x="359" y="633"/>
                  </a:lnTo>
                  <a:lnTo>
                    <a:pt x="364" y="593"/>
                  </a:lnTo>
                  <a:lnTo>
                    <a:pt x="364" y="482"/>
                  </a:lnTo>
                  <a:lnTo>
                    <a:pt x="339" y="310"/>
                  </a:lnTo>
                  <a:lnTo>
                    <a:pt x="354" y="209"/>
                  </a:lnTo>
                  <a:lnTo>
                    <a:pt x="364" y="168"/>
                  </a:lnTo>
                  <a:lnTo>
                    <a:pt x="349" y="147"/>
                  </a:lnTo>
                  <a:lnTo>
                    <a:pt x="313" y="127"/>
                  </a:lnTo>
                  <a:lnTo>
                    <a:pt x="288" y="112"/>
                  </a:lnTo>
                  <a:lnTo>
                    <a:pt x="303" y="21"/>
                  </a:lnTo>
                  <a:lnTo>
                    <a:pt x="293" y="0"/>
                  </a:lnTo>
                  <a:lnTo>
                    <a:pt x="273" y="6"/>
                  </a:lnTo>
                  <a:lnTo>
                    <a:pt x="263" y="122"/>
                  </a:lnTo>
                  <a:lnTo>
                    <a:pt x="253" y="152"/>
                  </a:lnTo>
                  <a:lnTo>
                    <a:pt x="248" y="173"/>
                  </a:lnTo>
                  <a:lnTo>
                    <a:pt x="207" y="157"/>
                  </a:lnTo>
                  <a:lnTo>
                    <a:pt x="177" y="157"/>
                  </a:lnTo>
                  <a:lnTo>
                    <a:pt x="177" y="178"/>
                  </a:lnTo>
                  <a:lnTo>
                    <a:pt x="197" y="194"/>
                  </a:lnTo>
                  <a:lnTo>
                    <a:pt x="233" y="194"/>
                  </a:lnTo>
                  <a:lnTo>
                    <a:pt x="258" y="214"/>
                  </a:lnTo>
                  <a:lnTo>
                    <a:pt x="278" y="249"/>
                  </a:lnTo>
                  <a:lnTo>
                    <a:pt x="298" y="305"/>
                  </a:lnTo>
                  <a:lnTo>
                    <a:pt x="313" y="416"/>
                  </a:lnTo>
                  <a:lnTo>
                    <a:pt x="313" y="517"/>
                  </a:lnTo>
                  <a:lnTo>
                    <a:pt x="303" y="598"/>
                  </a:lnTo>
                  <a:lnTo>
                    <a:pt x="283" y="633"/>
                  </a:lnTo>
                  <a:lnTo>
                    <a:pt x="212" y="684"/>
                  </a:lnTo>
                  <a:lnTo>
                    <a:pt x="136" y="730"/>
                  </a:lnTo>
                  <a:lnTo>
                    <a:pt x="101" y="765"/>
                  </a:lnTo>
                  <a:close/>
                </a:path>
              </a:pathLst>
            </a:custGeom>
            <a:solidFill>
              <a:schemeClr val="tx1"/>
            </a:solidFill>
            <a:ln w="9525">
              <a:noFill/>
              <a:round/>
              <a:headEnd/>
              <a:tailEnd/>
            </a:ln>
          </p:spPr>
          <p:txBody>
            <a:bodyPr/>
            <a:lstStyle/>
            <a:p>
              <a:endParaRPr lang="en-US" dirty="0"/>
            </a:p>
          </p:txBody>
        </p:sp>
        <p:sp>
          <p:nvSpPr>
            <p:cNvPr id="10247" name="Freeform 6"/>
            <p:cNvSpPr>
              <a:spLocks/>
            </p:cNvSpPr>
            <p:nvPr/>
          </p:nvSpPr>
          <p:spPr bwMode="invGray">
            <a:xfrm>
              <a:off x="1259" y="2351"/>
              <a:ext cx="329" cy="546"/>
            </a:xfrm>
            <a:custGeom>
              <a:avLst/>
              <a:gdLst>
                <a:gd name="T0" fmla="*/ 329 w 329"/>
                <a:gd name="T1" fmla="*/ 15 h 546"/>
                <a:gd name="T2" fmla="*/ 293 w 329"/>
                <a:gd name="T3" fmla="*/ 0 h 546"/>
                <a:gd name="T4" fmla="*/ 217 w 329"/>
                <a:gd name="T5" fmla="*/ 5 h 546"/>
                <a:gd name="T6" fmla="*/ 151 w 329"/>
                <a:gd name="T7" fmla="*/ 56 h 546"/>
                <a:gd name="T8" fmla="*/ 55 w 329"/>
                <a:gd name="T9" fmla="*/ 162 h 546"/>
                <a:gd name="T10" fmla="*/ 5 w 329"/>
                <a:gd name="T11" fmla="*/ 248 h 546"/>
                <a:gd name="T12" fmla="*/ 0 w 329"/>
                <a:gd name="T13" fmla="*/ 278 h 546"/>
                <a:gd name="T14" fmla="*/ 25 w 329"/>
                <a:gd name="T15" fmla="*/ 334 h 546"/>
                <a:gd name="T16" fmla="*/ 80 w 329"/>
                <a:gd name="T17" fmla="*/ 359 h 546"/>
                <a:gd name="T18" fmla="*/ 151 w 329"/>
                <a:gd name="T19" fmla="*/ 389 h 546"/>
                <a:gd name="T20" fmla="*/ 207 w 329"/>
                <a:gd name="T21" fmla="*/ 404 h 546"/>
                <a:gd name="T22" fmla="*/ 232 w 329"/>
                <a:gd name="T23" fmla="*/ 430 h 546"/>
                <a:gd name="T24" fmla="*/ 217 w 329"/>
                <a:gd name="T25" fmla="*/ 465 h 546"/>
                <a:gd name="T26" fmla="*/ 177 w 329"/>
                <a:gd name="T27" fmla="*/ 506 h 546"/>
                <a:gd name="T28" fmla="*/ 126 w 329"/>
                <a:gd name="T29" fmla="*/ 511 h 546"/>
                <a:gd name="T30" fmla="*/ 91 w 329"/>
                <a:gd name="T31" fmla="*/ 495 h 546"/>
                <a:gd name="T32" fmla="*/ 70 w 329"/>
                <a:gd name="T33" fmla="*/ 511 h 546"/>
                <a:gd name="T34" fmla="*/ 75 w 329"/>
                <a:gd name="T35" fmla="*/ 531 h 546"/>
                <a:gd name="T36" fmla="*/ 116 w 329"/>
                <a:gd name="T37" fmla="*/ 546 h 546"/>
                <a:gd name="T38" fmla="*/ 177 w 329"/>
                <a:gd name="T39" fmla="*/ 546 h 546"/>
                <a:gd name="T40" fmla="*/ 232 w 329"/>
                <a:gd name="T41" fmla="*/ 531 h 546"/>
                <a:gd name="T42" fmla="*/ 263 w 329"/>
                <a:gd name="T43" fmla="*/ 511 h 546"/>
                <a:gd name="T44" fmla="*/ 283 w 329"/>
                <a:gd name="T45" fmla="*/ 475 h 546"/>
                <a:gd name="T46" fmla="*/ 293 w 329"/>
                <a:gd name="T47" fmla="*/ 435 h 546"/>
                <a:gd name="T48" fmla="*/ 268 w 329"/>
                <a:gd name="T49" fmla="*/ 399 h 546"/>
                <a:gd name="T50" fmla="*/ 207 w 329"/>
                <a:gd name="T51" fmla="*/ 374 h 546"/>
                <a:gd name="T52" fmla="*/ 136 w 329"/>
                <a:gd name="T53" fmla="*/ 354 h 546"/>
                <a:gd name="T54" fmla="*/ 75 w 329"/>
                <a:gd name="T55" fmla="*/ 319 h 546"/>
                <a:gd name="T56" fmla="*/ 60 w 329"/>
                <a:gd name="T57" fmla="*/ 288 h 546"/>
                <a:gd name="T58" fmla="*/ 70 w 329"/>
                <a:gd name="T59" fmla="*/ 233 h 546"/>
                <a:gd name="T60" fmla="*/ 116 w 329"/>
                <a:gd name="T61" fmla="*/ 162 h 546"/>
                <a:gd name="T62" fmla="*/ 172 w 329"/>
                <a:gd name="T63" fmla="*/ 121 h 546"/>
                <a:gd name="T64" fmla="*/ 258 w 329"/>
                <a:gd name="T65" fmla="*/ 91 h 546"/>
                <a:gd name="T66" fmla="*/ 329 w 329"/>
                <a:gd name="T67" fmla="*/ 76 h 546"/>
                <a:gd name="T68" fmla="*/ 329 w 329"/>
                <a:gd name="T69" fmla="*/ 35 h 546"/>
                <a:gd name="T70" fmla="*/ 329 w 329"/>
                <a:gd name="T71" fmla="*/ 15 h 5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9"/>
                <a:gd name="T109" fmla="*/ 0 h 546"/>
                <a:gd name="T110" fmla="*/ 329 w 329"/>
                <a:gd name="T111" fmla="*/ 546 h 5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9" h="546">
                  <a:moveTo>
                    <a:pt x="329" y="15"/>
                  </a:moveTo>
                  <a:lnTo>
                    <a:pt x="293" y="0"/>
                  </a:lnTo>
                  <a:lnTo>
                    <a:pt x="217" y="5"/>
                  </a:lnTo>
                  <a:lnTo>
                    <a:pt x="151" y="56"/>
                  </a:lnTo>
                  <a:lnTo>
                    <a:pt x="55" y="162"/>
                  </a:lnTo>
                  <a:lnTo>
                    <a:pt x="5" y="248"/>
                  </a:lnTo>
                  <a:lnTo>
                    <a:pt x="0" y="278"/>
                  </a:lnTo>
                  <a:lnTo>
                    <a:pt x="25" y="334"/>
                  </a:lnTo>
                  <a:lnTo>
                    <a:pt x="80" y="359"/>
                  </a:lnTo>
                  <a:lnTo>
                    <a:pt x="151" y="389"/>
                  </a:lnTo>
                  <a:lnTo>
                    <a:pt x="207" y="404"/>
                  </a:lnTo>
                  <a:lnTo>
                    <a:pt x="232" y="430"/>
                  </a:lnTo>
                  <a:lnTo>
                    <a:pt x="217" y="465"/>
                  </a:lnTo>
                  <a:lnTo>
                    <a:pt x="177" y="506"/>
                  </a:lnTo>
                  <a:lnTo>
                    <a:pt x="126" y="511"/>
                  </a:lnTo>
                  <a:lnTo>
                    <a:pt x="91" y="495"/>
                  </a:lnTo>
                  <a:lnTo>
                    <a:pt x="70" y="511"/>
                  </a:lnTo>
                  <a:lnTo>
                    <a:pt x="75" y="531"/>
                  </a:lnTo>
                  <a:lnTo>
                    <a:pt x="116" y="546"/>
                  </a:lnTo>
                  <a:lnTo>
                    <a:pt x="177" y="546"/>
                  </a:lnTo>
                  <a:lnTo>
                    <a:pt x="232" y="531"/>
                  </a:lnTo>
                  <a:lnTo>
                    <a:pt x="263" y="511"/>
                  </a:lnTo>
                  <a:lnTo>
                    <a:pt x="283" y="475"/>
                  </a:lnTo>
                  <a:lnTo>
                    <a:pt x="293" y="435"/>
                  </a:lnTo>
                  <a:lnTo>
                    <a:pt x="268" y="399"/>
                  </a:lnTo>
                  <a:lnTo>
                    <a:pt x="207" y="374"/>
                  </a:lnTo>
                  <a:lnTo>
                    <a:pt x="136" y="354"/>
                  </a:lnTo>
                  <a:lnTo>
                    <a:pt x="75" y="319"/>
                  </a:lnTo>
                  <a:lnTo>
                    <a:pt x="60" y="288"/>
                  </a:lnTo>
                  <a:lnTo>
                    <a:pt x="70" y="233"/>
                  </a:lnTo>
                  <a:lnTo>
                    <a:pt x="116" y="162"/>
                  </a:lnTo>
                  <a:lnTo>
                    <a:pt x="172" y="121"/>
                  </a:lnTo>
                  <a:lnTo>
                    <a:pt x="258" y="91"/>
                  </a:lnTo>
                  <a:lnTo>
                    <a:pt x="329" y="76"/>
                  </a:lnTo>
                  <a:lnTo>
                    <a:pt x="329" y="35"/>
                  </a:lnTo>
                  <a:lnTo>
                    <a:pt x="329" y="15"/>
                  </a:lnTo>
                  <a:close/>
                </a:path>
              </a:pathLst>
            </a:custGeom>
            <a:solidFill>
              <a:schemeClr val="tx1"/>
            </a:solidFill>
            <a:ln w="9525">
              <a:noFill/>
              <a:round/>
              <a:headEnd/>
              <a:tailEnd/>
            </a:ln>
          </p:spPr>
          <p:txBody>
            <a:bodyPr/>
            <a:lstStyle/>
            <a:p>
              <a:endParaRPr lang="en-US" dirty="0"/>
            </a:p>
          </p:txBody>
        </p:sp>
        <p:sp>
          <p:nvSpPr>
            <p:cNvPr id="10248" name="Freeform 7"/>
            <p:cNvSpPr>
              <a:spLocks/>
            </p:cNvSpPr>
            <p:nvPr/>
          </p:nvSpPr>
          <p:spPr bwMode="invGray">
            <a:xfrm>
              <a:off x="1536" y="2352"/>
              <a:ext cx="309" cy="673"/>
            </a:xfrm>
            <a:custGeom>
              <a:avLst/>
              <a:gdLst>
                <a:gd name="T0" fmla="*/ 269 w 309"/>
                <a:gd name="T1" fmla="*/ 212 h 673"/>
                <a:gd name="T2" fmla="*/ 238 w 309"/>
                <a:gd name="T3" fmla="*/ 86 h 673"/>
                <a:gd name="T4" fmla="*/ 203 w 309"/>
                <a:gd name="T5" fmla="*/ 25 h 673"/>
                <a:gd name="T6" fmla="*/ 126 w 309"/>
                <a:gd name="T7" fmla="*/ 0 h 673"/>
                <a:gd name="T8" fmla="*/ 50 w 309"/>
                <a:gd name="T9" fmla="*/ 10 h 673"/>
                <a:gd name="T10" fmla="*/ 15 w 309"/>
                <a:gd name="T11" fmla="*/ 76 h 673"/>
                <a:gd name="T12" fmla="*/ 20 w 309"/>
                <a:gd name="T13" fmla="*/ 157 h 673"/>
                <a:gd name="T14" fmla="*/ 40 w 309"/>
                <a:gd name="T15" fmla="*/ 288 h 673"/>
                <a:gd name="T16" fmla="*/ 40 w 309"/>
                <a:gd name="T17" fmla="*/ 404 h 673"/>
                <a:gd name="T18" fmla="*/ 15 w 309"/>
                <a:gd name="T19" fmla="*/ 505 h 673"/>
                <a:gd name="T20" fmla="*/ 0 w 309"/>
                <a:gd name="T21" fmla="*/ 561 h 673"/>
                <a:gd name="T22" fmla="*/ 10 w 309"/>
                <a:gd name="T23" fmla="*/ 612 h 673"/>
                <a:gd name="T24" fmla="*/ 45 w 309"/>
                <a:gd name="T25" fmla="*/ 638 h 673"/>
                <a:gd name="T26" fmla="*/ 91 w 309"/>
                <a:gd name="T27" fmla="*/ 663 h 673"/>
                <a:gd name="T28" fmla="*/ 136 w 309"/>
                <a:gd name="T29" fmla="*/ 673 h 673"/>
                <a:gd name="T30" fmla="*/ 193 w 309"/>
                <a:gd name="T31" fmla="*/ 673 h 673"/>
                <a:gd name="T32" fmla="*/ 259 w 309"/>
                <a:gd name="T33" fmla="*/ 622 h 673"/>
                <a:gd name="T34" fmla="*/ 309 w 309"/>
                <a:gd name="T35" fmla="*/ 515 h 673"/>
                <a:gd name="T36" fmla="*/ 304 w 309"/>
                <a:gd name="T37" fmla="*/ 419 h 673"/>
                <a:gd name="T38" fmla="*/ 274 w 309"/>
                <a:gd name="T39" fmla="*/ 308 h 673"/>
                <a:gd name="T40" fmla="*/ 269 w 309"/>
                <a:gd name="T41" fmla="*/ 212 h 67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9"/>
                <a:gd name="T64" fmla="*/ 0 h 673"/>
                <a:gd name="T65" fmla="*/ 309 w 309"/>
                <a:gd name="T66" fmla="*/ 673 h 67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9" h="673">
                  <a:moveTo>
                    <a:pt x="269" y="212"/>
                  </a:moveTo>
                  <a:lnTo>
                    <a:pt x="238" y="86"/>
                  </a:lnTo>
                  <a:lnTo>
                    <a:pt x="203" y="25"/>
                  </a:lnTo>
                  <a:lnTo>
                    <a:pt x="126" y="0"/>
                  </a:lnTo>
                  <a:lnTo>
                    <a:pt x="50" y="10"/>
                  </a:lnTo>
                  <a:lnTo>
                    <a:pt x="15" y="76"/>
                  </a:lnTo>
                  <a:lnTo>
                    <a:pt x="20" y="157"/>
                  </a:lnTo>
                  <a:lnTo>
                    <a:pt x="40" y="288"/>
                  </a:lnTo>
                  <a:lnTo>
                    <a:pt x="40" y="404"/>
                  </a:lnTo>
                  <a:lnTo>
                    <a:pt x="15" y="505"/>
                  </a:lnTo>
                  <a:lnTo>
                    <a:pt x="0" y="561"/>
                  </a:lnTo>
                  <a:lnTo>
                    <a:pt x="10" y="612"/>
                  </a:lnTo>
                  <a:lnTo>
                    <a:pt x="45" y="638"/>
                  </a:lnTo>
                  <a:lnTo>
                    <a:pt x="91" y="663"/>
                  </a:lnTo>
                  <a:lnTo>
                    <a:pt x="136" y="673"/>
                  </a:lnTo>
                  <a:lnTo>
                    <a:pt x="193" y="673"/>
                  </a:lnTo>
                  <a:lnTo>
                    <a:pt x="259" y="622"/>
                  </a:lnTo>
                  <a:lnTo>
                    <a:pt x="309" y="515"/>
                  </a:lnTo>
                  <a:lnTo>
                    <a:pt x="304" y="419"/>
                  </a:lnTo>
                  <a:lnTo>
                    <a:pt x="274" y="308"/>
                  </a:lnTo>
                  <a:lnTo>
                    <a:pt x="269" y="212"/>
                  </a:lnTo>
                  <a:close/>
                </a:path>
              </a:pathLst>
            </a:custGeom>
            <a:solidFill>
              <a:schemeClr val="tx1"/>
            </a:solidFill>
            <a:ln w="9525">
              <a:noFill/>
              <a:round/>
              <a:headEnd/>
              <a:tailEnd/>
            </a:ln>
          </p:spPr>
          <p:txBody>
            <a:bodyPr/>
            <a:lstStyle/>
            <a:p>
              <a:endParaRPr lang="en-US" dirty="0"/>
            </a:p>
          </p:txBody>
        </p:sp>
        <p:sp>
          <p:nvSpPr>
            <p:cNvPr id="10249" name="Freeform 8"/>
            <p:cNvSpPr>
              <a:spLocks/>
            </p:cNvSpPr>
            <p:nvPr/>
          </p:nvSpPr>
          <p:spPr bwMode="invGray">
            <a:xfrm>
              <a:off x="1435" y="2872"/>
              <a:ext cx="235" cy="973"/>
            </a:xfrm>
            <a:custGeom>
              <a:avLst/>
              <a:gdLst>
                <a:gd name="T0" fmla="*/ 223 w 235"/>
                <a:gd name="T1" fmla="*/ 15 h 973"/>
                <a:gd name="T2" fmla="*/ 163 w 235"/>
                <a:gd name="T3" fmla="*/ 0 h 973"/>
                <a:gd name="T4" fmla="*/ 127 w 235"/>
                <a:gd name="T5" fmla="*/ 15 h 973"/>
                <a:gd name="T6" fmla="*/ 112 w 235"/>
                <a:gd name="T7" fmla="*/ 66 h 973"/>
                <a:gd name="T8" fmla="*/ 127 w 235"/>
                <a:gd name="T9" fmla="*/ 344 h 973"/>
                <a:gd name="T10" fmla="*/ 127 w 235"/>
                <a:gd name="T11" fmla="*/ 410 h 973"/>
                <a:gd name="T12" fmla="*/ 107 w 235"/>
                <a:gd name="T13" fmla="*/ 532 h 973"/>
                <a:gd name="T14" fmla="*/ 102 w 235"/>
                <a:gd name="T15" fmla="*/ 674 h 973"/>
                <a:gd name="T16" fmla="*/ 112 w 235"/>
                <a:gd name="T17" fmla="*/ 745 h 973"/>
                <a:gd name="T18" fmla="*/ 102 w 235"/>
                <a:gd name="T19" fmla="*/ 785 h 973"/>
                <a:gd name="T20" fmla="*/ 31 w 235"/>
                <a:gd name="T21" fmla="*/ 846 h 973"/>
                <a:gd name="T22" fmla="*/ 0 w 235"/>
                <a:gd name="T23" fmla="*/ 922 h 973"/>
                <a:gd name="T24" fmla="*/ 6 w 235"/>
                <a:gd name="T25" fmla="*/ 947 h 973"/>
                <a:gd name="T26" fmla="*/ 61 w 235"/>
                <a:gd name="T27" fmla="*/ 973 h 973"/>
                <a:gd name="T28" fmla="*/ 76 w 235"/>
                <a:gd name="T29" fmla="*/ 962 h 973"/>
                <a:gd name="T30" fmla="*/ 82 w 235"/>
                <a:gd name="T31" fmla="*/ 917 h 973"/>
                <a:gd name="T32" fmla="*/ 97 w 235"/>
                <a:gd name="T33" fmla="*/ 851 h 973"/>
                <a:gd name="T34" fmla="*/ 122 w 235"/>
                <a:gd name="T35" fmla="*/ 821 h 973"/>
                <a:gd name="T36" fmla="*/ 152 w 235"/>
                <a:gd name="T37" fmla="*/ 801 h 973"/>
                <a:gd name="T38" fmla="*/ 178 w 235"/>
                <a:gd name="T39" fmla="*/ 775 h 973"/>
                <a:gd name="T40" fmla="*/ 183 w 235"/>
                <a:gd name="T41" fmla="*/ 755 h 973"/>
                <a:gd name="T42" fmla="*/ 168 w 235"/>
                <a:gd name="T43" fmla="*/ 730 h 973"/>
                <a:gd name="T44" fmla="*/ 152 w 235"/>
                <a:gd name="T45" fmla="*/ 715 h 973"/>
                <a:gd name="T46" fmla="*/ 142 w 235"/>
                <a:gd name="T47" fmla="*/ 653 h 973"/>
                <a:gd name="T48" fmla="*/ 152 w 235"/>
                <a:gd name="T49" fmla="*/ 526 h 973"/>
                <a:gd name="T50" fmla="*/ 188 w 235"/>
                <a:gd name="T51" fmla="*/ 380 h 973"/>
                <a:gd name="T52" fmla="*/ 223 w 235"/>
                <a:gd name="T53" fmla="*/ 263 h 973"/>
                <a:gd name="T54" fmla="*/ 235 w 235"/>
                <a:gd name="T55" fmla="*/ 122 h 973"/>
                <a:gd name="T56" fmla="*/ 223 w 235"/>
                <a:gd name="T57" fmla="*/ 15 h 97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5"/>
                <a:gd name="T88" fmla="*/ 0 h 973"/>
                <a:gd name="T89" fmla="*/ 235 w 235"/>
                <a:gd name="T90" fmla="*/ 973 h 97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5" h="973">
                  <a:moveTo>
                    <a:pt x="223" y="15"/>
                  </a:moveTo>
                  <a:lnTo>
                    <a:pt x="163" y="0"/>
                  </a:lnTo>
                  <a:lnTo>
                    <a:pt x="127" y="15"/>
                  </a:lnTo>
                  <a:lnTo>
                    <a:pt x="112" y="66"/>
                  </a:lnTo>
                  <a:lnTo>
                    <a:pt x="127" y="344"/>
                  </a:lnTo>
                  <a:lnTo>
                    <a:pt x="127" y="410"/>
                  </a:lnTo>
                  <a:lnTo>
                    <a:pt x="107" y="532"/>
                  </a:lnTo>
                  <a:lnTo>
                    <a:pt x="102" y="674"/>
                  </a:lnTo>
                  <a:lnTo>
                    <a:pt x="112" y="745"/>
                  </a:lnTo>
                  <a:lnTo>
                    <a:pt x="102" y="785"/>
                  </a:lnTo>
                  <a:lnTo>
                    <a:pt x="31" y="846"/>
                  </a:lnTo>
                  <a:lnTo>
                    <a:pt x="0" y="922"/>
                  </a:lnTo>
                  <a:lnTo>
                    <a:pt x="6" y="947"/>
                  </a:lnTo>
                  <a:lnTo>
                    <a:pt x="61" y="973"/>
                  </a:lnTo>
                  <a:lnTo>
                    <a:pt x="76" y="962"/>
                  </a:lnTo>
                  <a:lnTo>
                    <a:pt x="82" y="917"/>
                  </a:lnTo>
                  <a:lnTo>
                    <a:pt x="97" y="851"/>
                  </a:lnTo>
                  <a:lnTo>
                    <a:pt x="122" y="821"/>
                  </a:lnTo>
                  <a:lnTo>
                    <a:pt x="152" y="801"/>
                  </a:lnTo>
                  <a:lnTo>
                    <a:pt x="178" y="775"/>
                  </a:lnTo>
                  <a:lnTo>
                    <a:pt x="183" y="755"/>
                  </a:lnTo>
                  <a:lnTo>
                    <a:pt x="168" y="730"/>
                  </a:lnTo>
                  <a:lnTo>
                    <a:pt x="152" y="715"/>
                  </a:lnTo>
                  <a:lnTo>
                    <a:pt x="142" y="653"/>
                  </a:lnTo>
                  <a:lnTo>
                    <a:pt x="152" y="526"/>
                  </a:lnTo>
                  <a:lnTo>
                    <a:pt x="188" y="380"/>
                  </a:lnTo>
                  <a:lnTo>
                    <a:pt x="223" y="263"/>
                  </a:lnTo>
                  <a:lnTo>
                    <a:pt x="235" y="122"/>
                  </a:lnTo>
                  <a:lnTo>
                    <a:pt x="223" y="15"/>
                  </a:lnTo>
                  <a:close/>
                </a:path>
              </a:pathLst>
            </a:custGeom>
            <a:solidFill>
              <a:schemeClr val="tx1"/>
            </a:solidFill>
            <a:ln w="9525">
              <a:noFill/>
              <a:round/>
              <a:headEnd/>
              <a:tailEnd/>
            </a:ln>
          </p:spPr>
          <p:txBody>
            <a:bodyPr/>
            <a:lstStyle/>
            <a:p>
              <a:endParaRPr lang="en-US" dirty="0"/>
            </a:p>
          </p:txBody>
        </p:sp>
        <p:sp>
          <p:nvSpPr>
            <p:cNvPr id="10250" name="Freeform 9"/>
            <p:cNvSpPr>
              <a:spLocks/>
            </p:cNvSpPr>
            <p:nvPr/>
          </p:nvSpPr>
          <p:spPr bwMode="invGray">
            <a:xfrm>
              <a:off x="1690" y="2872"/>
              <a:ext cx="384" cy="821"/>
            </a:xfrm>
            <a:custGeom>
              <a:avLst/>
              <a:gdLst>
                <a:gd name="T0" fmla="*/ 126 w 384"/>
                <a:gd name="T1" fmla="*/ 122 h 821"/>
                <a:gd name="T2" fmla="*/ 116 w 384"/>
                <a:gd name="T3" fmla="*/ 40 h 821"/>
                <a:gd name="T4" fmla="*/ 71 w 384"/>
                <a:gd name="T5" fmla="*/ 0 h 821"/>
                <a:gd name="T6" fmla="*/ 5 w 384"/>
                <a:gd name="T7" fmla="*/ 5 h 821"/>
                <a:gd name="T8" fmla="*/ 0 w 384"/>
                <a:gd name="T9" fmla="*/ 40 h 821"/>
                <a:gd name="T10" fmla="*/ 5 w 384"/>
                <a:gd name="T11" fmla="*/ 117 h 821"/>
                <a:gd name="T12" fmla="*/ 40 w 384"/>
                <a:gd name="T13" fmla="*/ 233 h 821"/>
                <a:gd name="T14" fmla="*/ 66 w 384"/>
                <a:gd name="T15" fmla="*/ 319 h 821"/>
                <a:gd name="T16" fmla="*/ 96 w 384"/>
                <a:gd name="T17" fmla="*/ 435 h 821"/>
                <a:gd name="T18" fmla="*/ 106 w 384"/>
                <a:gd name="T19" fmla="*/ 536 h 821"/>
                <a:gd name="T20" fmla="*/ 106 w 384"/>
                <a:gd name="T21" fmla="*/ 617 h 821"/>
                <a:gd name="T22" fmla="*/ 91 w 384"/>
                <a:gd name="T23" fmla="*/ 679 h 821"/>
                <a:gd name="T24" fmla="*/ 76 w 384"/>
                <a:gd name="T25" fmla="*/ 699 h 821"/>
                <a:gd name="T26" fmla="*/ 76 w 384"/>
                <a:gd name="T27" fmla="*/ 719 h 821"/>
                <a:gd name="T28" fmla="*/ 96 w 384"/>
                <a:gd name="T29" fmla="*/ 750 h 821"/>
                <a:gd name="T30" fmla="*/ 131 w 384"/>
                <a:gd name="T31" fmla="*/ 760 h 821"/>
                <a:gd name="T32" fmla="*/ 187 w 384"/>
                <a:gd name="T33" fmla="*/ 760 h 821"/>
                <a:gd name="T34" fmla="*/ 288 w 384"/>
                <a:gd name="T35" fmla="*/ 785 h 821"/>
                <a:gd name="T36" fmla="*/ 318 w 384"/>
                <a:gd name="T37" fmla="*/ 821 h 821"/>
                <a:gd name="T38" fmla="*/ 364 w 384"/>
                <a:gd name="T39" fmla="*/ 800 h 821"/>
                <a:gd name="T40" fmla="*/ 384 w 384"/>
                <a:gd name="T41" fmla="*/ 750 h 821"/>
                <a:gd name="T42" fmla="*/ 364 w 384"/>
                <a:gd name="T43" fmla="*/ 730 h 821"/>
                <a:gd name="T44" fmla="*/ 278 w 384"/>
                <a:gd name="T45" fmla="*/ 719 h 821"/>
                <a:gd name="T46" fmla="*/ 182 w 384"/>
                <a:gd name="T47" fmla="*/ 719 h 821"/>
                <a:gd name="T48" fmla="*/ 141 w 384"/>
                <a:gd name="T49" fmla="*/ 714 h 821"/>
                <a:gd name="T50" fmla="*/ 131 w 384"/>
                <a:gd name="T51" fmla="*/ 684 h 821"/>
                <a:gd name="T52" fmla="*/ 141 w 384"/>
                <a:gd name="T53" fmla="*/ 627 h 821"/>
                <a:gd name="T54" fmla="*/ 147 w 384"/>
                <a:gd name="T55" fmla="*/ 531 h 821"/>
                <a:gd name="T56" fmla="*/ 136 w 384"/>
                <a:gd name="T57" fmla="*/ 425 h 821"/>
                <a:gd name="T58" fmla="*/ 121 w 384"/>
                <a:gd name="T59" fmla="*/ 284 h 821"/>
                <a:gd name="T60" fmla="*/ 126 w 384"/>
                <a:gd name="T61" fmla="*/ 162 h 821"/>
                <a:gd name="T62" fmla="*/ 126 w 384"/>
                <a:gd name="T63" fmla="*/ 122 h 8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4"/>
                <a:gd name="T97" fmla="*/ 0 h 821"/>
                <a:gd name="T98" fmla="*/ 384 w 384"/>
                <a:gd name="T99" fmla="*/ 821 h 8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4" h="821">
                  <a:moveTo>
                    <a:pt x="126" y="122"/>
                  </a:moveTo>
                  <a:lnTo>
                    <a:pt x="116" y="40"/>
                  </a:lnTo>
                  <a:lnTo>
                    <a:pt x="71" y="0"/>
                  </a:lnTo>
                  <a:lnTo>
                    <a:pt x="5" y="5"/>
                  </a:lnTo>
                  <a:lnTo>
                    <a:pt x="0" y="40"/>
                  </a:lnTo>
                  <a:lnTo>
                    <a:pt x="5" y="117"/>
                  </a:lnTo>
                  <a:lnTo>
                    <a:pt x="40" y="233"/>
                  </a:lnTo>
                  <a:lnTo>
                    <a:pt x="66" y="319"/>
                  </a:lnTo>
                  <a:lnTo>
                    <a:pt x="96" y="435"/>
                  </a:lnTo>
                  <a:lnTo>
                    <a:pt x="106" y="536"/>
                  </a:lnTo>
                  <a:lnTo>
                    <a:pt x="106" y="617"/>
                  </a:lnTo>
                  <a:lnTo>
                    <a:pt x="91" y="679"/>
                  </a:lnTo>
                  <a:lnTo>
                    <a:pt x="76" y="699"/>
                  </a:lnTo>
                  <a:lnTo>
                    <a:pt x="76" y="719"/>
                  </a:lnTo>
                  <a:lnTo>
                    <a:pt x="96" y="750"/>
                  </a:lnTo>
                  <a:lnTo>
                    <a:pt x="131" y="760"/>
                  </a:lnTo>
                  <a:lnTo>
                    <a:pt x="187" y="760"/>
                  </a:lnTo>
                  <a:lnTo>
                    <a:pt x="288" y="785"/>
                  </a:lnTo>
                  <a:lnTo>
                    <a:pt x="318" y="821"/>
                  </a:lnTo>
                  <a:lnTo>
                    <a:pt x="364" y="800"/>
                  </a:lnTo>
                  <a:lnTo>
                    <a:pt x="384" y="750"/>
                  </a:lnTo>
                  <a:lnTo>
                    <a:pt x="364" y="730"/>
                  </a:lnTo>
                  <a:lnTo>
                    <a:pt x="278" y="719"/>
                  </a:lnTo>
                  <a:lnTo>
                    <a:pt x="182" y="719"/>
                  </a:lnTo>
                  <a:lnTo>
                    <a:pt x="141" y="714"/>
                  </a:lnTo>
                  <a:lnTo>
                    <a:pt x="131" y="684"/>
                  </a:lnTo>
                  <a:lnTo>
                    <a:pt x="141" y="627"/>
                  </a:lnTo>
                  <a:lnTo>
                    <a:pt x="147" y="531"/>
                  </a:lnTo>
                  <a:lnTo>
                    <a:pt x="136" y="425"/>
                  </a:lnTo>
                  <a:lnTo>
                    <a:pt x="121" y="284"/>
                  </a:lnTo>
                  <a:lnTo>
                    <a:pt x="126" y="162"/>
                  </a:lnTo>
                  <a:lnTo>
                    <a:pt x="126" y="122"/>
                  </a:lnTo>
                  <a:close/>
                </a:path>
              </a:pathLst>
            </a:custGeom>
            <a:solidFill>
              <a:schemeClr val="tx1"/>
            </a:solidFill>
            <a:ln w="9525">
              <a:noFill/>
              <a:round/>
              <a:headEnd/>
              <a:tailEnd/>
            </a:ln>
          </p:spPr>
          <p:txBody>
            <a:bodyPr/>
            <a:lstStyle/>
            <a:p>
              <a:endParaRPr lang="en-US" dirty="0"/>
            </a:p>
          </p:txBody>
        </p:sp>
      </p:grpSp>
      <p:sp>
        <p:nvSpPr>
          <p:cNvPr id="10244" name="AutoShape 10" descr="A speech bubble. "/>
          <p:cNvSpPr>
            <a:spLocks noChangeArrowheads="1"/>
          </p:cNvSpPr>
          <p:nvPr/>
        </p:nvSpPr>
        <p:spPr bwMode="invGray">
          <a:xfrm>
            <a:off x="2847630" y="634608"/>
            <a:ext cx="6496741" cy="5689992"/>
          </a:xfrm>
          <a:prstGeom prst="wedgeRoundRectCallout">
            <a:avLst>
              <a:gd name="adj1" fmla="val -60606"/>
              <a:gd name="adj2" fmla="val -3426"/>
              <a:gd name="adj3" fmla="val 16667"/>
            </a:avLst>
          </a:prstGeom>
          <a:noFill/>
          <a:ln w="76200">
            <a:solidFill>
              <a:schemeClr val="tx1"/>
            </a:solidFill>
            <a:miter lim="800000"/>
            <a:headEnd/>
            <a:tailEnd/>
          </a:ln>
        </p:spPr>
        <p:txBody>
          <a:bodyPr wrap="none" lIns="91433" tIns="45717" rIns="91433" bIns="45717" anchor="ctr"/>
          <a:lstStyle/>
          <a:p>
            <a:endParaRPr lang="en-US" sz="3200" b="1" dirty="0"/>
          </a:p>
        </p:txBody>
      </p:sp>
      <p:graphicFrame>
        <p:nvGraphicFramePr>
          <p:cNvPr id="4" name="Table 3"/>
          <p:cNvGraphicFramePr>
            <a:graphicFrameLocks noGrp="1"/>
          </p:cNvGraphicFramePr>
          <p:nvPr>
            <p:extLst>
              <p:ext uri="{D42A27DB-BD31-4B8C-83A1-F6EECF244321}">
                <p14:modId xmlns:p14="http://schemas.microsoft.com/office/powerpoint/2010/main" val="2483803350"/>
              </p:ext>
            </p:extLst>
          </p:nvPr>
        </p:nvGraphicFramePr>
        <p:xfrm>
          <a:off x="3097553" y="1208844"/>
          <a:ext cx="5996894" cy="4541520"/>
        </p:xfrm>
        <a:graphic>
          <a:graphicData uri="http://schemas.openxmlformats.org/drawingml/2006/table">
            <a:tbl>
              <a:tblPr>
                <a:tableStyleId>{2D5ABB26-0587-4C30-8999-92F81FD0307C}</a:tableStyleId>
              </a:tblPr>
              <a:tblGrid>
                <a:gridCol w="2998447">
                  <a:extLst>
                    <a:ext uri="{9D8B030D-6E8A-4147-A177-3AD203B41FA5}">
                      <a16:colId xmlns:a16="http://schemas.microsoft.com/office/drawing/2014/main" val="3822964269"/>
                    </a:ext>
                  </a:extLst>
                </a:gridCol>
                <a:gridCol w="2998447">
                  <a:extLst>
                    <a:ext uri="{9D8B030D-6E8A-4147-A177-3AD203B41FA5}">
                      <a16:colId xmlns:a16="http://schemas.microsoft.com/office/drawing/2014/main" val="2646672249"/>
                    </a:ext>
                  </a:extLst>
                </a:gridCol>
              </a:tblGrid>
              <a:tr h="370840">
                <a:tc gridSpan="2">
                  <a:txBody>
                    <a:bodyPr/>
                    <a:lstStyle/>
                    <a:p>
                      <a:pPr algn="ctr"/>
                      <a:r>
                        <a:rPr lang="en-US" sz="3200" dirty="0">
                          <a:solidFill>
                            <a:schemeClr val="tx2"/>
                          </a:solidFill>
                          <a:latin typeface="Calibri" panose="020F0502020204030204" pitchFamily="34" charset="0"/>
                          <a:cs typeface="Calibri" panose="020F0502020204030204" pitchFamily="34" charset="0"/>
                        </a:rPr>
                        <a:t>Solution:</a:t>
                      </a:r>
                    </a:p>
                  </a:txBody>
                  <a:tcPr anchor="ctr"/>
                </a:tc>
                <a:tc hMerge="1">
                  <a:txBody>
                    <a:bodyPr/>
                    <a:lstStyle/>
                    <a:p>
                      <a:endParaRPr lang="en-US" dirty="0"/>
                    </a:p>
                  </a:txBody>
                  <a:tcPr/>
                </a:tc>
                <a:extLst>
                  <a:ext uri="{0D108BD9-81ED-4DB2-BD59-A6C34878D82A}">
                    <a16:rowId xmlns:a16="http://schemas.microsoft.com/office/drawing/2014/main" val="4225770607"/>
                  </a:ext>
                </a:extLst>
              </a:tr>
              <a:tr h="370840">
                <a:tc>
                  <a:txBody>
                    <a:bodyPr/>
                    <a:lstStyle/>
                    <a:p>
                      <a:pPr marL="285750" indent="-285750">
                        <a:buFont typeface="Arial" panose="020B0604020202020204" pitchFamily="34" charset="0"/>
                        <a:buChar char="•"/>
                      </a:pPr>
                      <a:r>
                        <a:rPr lang="en-US" sz="3200" b="1" i="1" dirty="0">
                          <a:solidFill>
                            <a:schemeClr val="tx2"/>
                          </a:solidFill>
                          <a:latin typeface="Calibri" panose="020F0502020204030204" pitchFamily="34" charset="0"/>
                          <a:cs typeface="Calibri" panose="020F0502020204030204" pitchFamily="34" charset="0"/>
                        </a:rPr>
                        <a:t>1</a:t>
                      </a:r>
                      <a:r>
                        <a:rPr lang="en-US" sz="3200" b="1" i="1" baseline="0" dirty="0">
                          <a:solidFill>
                            <a:schemeClr val="tx2"/>
                          </a:solidFill>
                          <a:latin typeface="Calibri" panose="020F0502020204030204" pitchFamily="34" charset="0"/>
                          <a:cs typeface="Calibri" panose="020F0502020204030204" pitchFamily="34" charset="0"/>
                        </a:rPr>
                        <a:t> and </a:t>
                      </a:r>
                      <a:r>
                        <a:rPr lang="en-US" sz="3200" b="1" i="1" dirty="0">
                          <a:solidFill>
                            <a:schemeClr val="tx2"/>
                          </a:solidFill>
                          <a:latin typeface="Calibri" panose="020F0502020204030204" pitchFamily="34" charset="0"/>
                          <a:cs typeface="Calibri" panose="020F0502020204030204" pitchFamily="34" charset="0"/>
                        </a:rPr>
                        <a:t>2 cross</a:t>
                      </a:r>
                    </a:p>
                  </a:txBody>
                  <a:tcPr anchor="ctr"/>
                </a:tc>
                <a:tc>
                  <a:txBody>
                    <a:bodyPr/>
                    <a:lstStyle/>
                    <a:p>
                      <a:pPr algn="ctr"/>
                      <a:r>
                        <a:rPr lang="en-US" sz="3200" b="1" dirty="0">
                          <a:solidFill>
                            <a:schemeClr val="tx2"/>
                          </a:solidFill>
                          <a:latin typeface="Calibri" panose="020F0502020204030204" pitchFamily="34" charset="0"/>
                          <a:cs typeface="Calibri" panose="020F0502020204030204" pitchFamily="34" charset="0"/>
                        </a:rPr>
                        <a:t>2</a:t>
                      </a:r>
                    </a:p>
                  </a:txBody>
                  <a:tcPr anchor="ctr"/>
                </a:tc>
                <a:extLst>
                  <a:ext uri="{0D108BD9-81ED-4DB2-BD59-A6C34878D82A}">
                    <a16:rowId xmlns:a16="http://schemas.microsoft.com/office/drawing/2014/main" val="674480128"/>
                  </a:ext>
                </a:extLst>
              </a:tr>
              <a:tr h="370840">
                <a:tc>
                  <a:txBody>
                    <a:bodyPr/>
                    <a:lstStyle/>
                    <a:p>
                      <a:pPr marL="285750" indent="-285750">
                        <a:buFont typeface="Arial" panose="020B0604020202020204" pitchFamily="34" charset="0"/>
                        <a:buChar char="•"/>
                      </a:pPr>
                      <a:r>
                        <a:rPr lang="en-US" sz="3200" b="1" i="1" dirty="0">
                          <a:solidFill>
                            <a:schemeClr val="tx2"/>
                          </a:solidFill>
                          <a:latin typeface="Calibri" panose="020F0502020204030204" pitchFamily="34" charset="0"/>
                          <a:cs typeface="Calibri" panose="020F0502020204030204" pitchFamily="34" charset="0"/>
                        </a:rPr>
                        <a:t>1</a:t>
                      </a:r>
                      <a:r>
                        <a:rPr lang="en-US" sz="3200" b="1" i="1" baseline="0" dirty="0">
                          <a:solidFill>
                            <a:schemeClr val="tx2"/>
                          </a:solidFill>
                          <a:latin typeface="Calibri" panose="020F0502020204030204" pitchFamily="34" charset="0"/>
                          <a:cs typeface="Calibri" panose="020F0502020204030204" pitchFamily="34" charset="0"/>
                        </a:rPr>
                        <a:t> returns</a:t>
                      </a:r>
                      <a:endParaRPr lang="en-US" sz="3200" b="1" i="1"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3200" b="1" dirty="0">
                          <a:solidFill>
                            <a:schemeClr val="tx2"/>
                          </a:solidFill>
                          <a:latin typeface="Calibri" panose="020F0502020204030204" pitchFamily="34" charset="0"/>
                          <a:cs typeface="Calibri" panose="020F0502020204030204" pitchFamily="34" charset="0"/>
                        </a:rPr>
                        <a:t>1</a:t>
                      </a:r>
                    </a:p>
                  </a:txBody>
                  <a:tcPr anchor="ctr"/>
                </a:tc>
                <a:extLst>
                  <a:ext uri="{0D108BD9-81ED-4DB2-BD59-A6C34878D82A}">
                    <a16:rowId xmlns:a16="http://schemas.microsoft.com/office/drawing/2014/main" val="1100896101"/>
                  </a:ext>
                </a:extLst>
              </a:tr>
              <a:tr h="370840">
                <a:tc>
                  <a:txBody>
                    <a:bodyPr/>
                    <a:lstStyle/>
                    <a:p>
                      <a:pPr marL="285750" indent="-285750">
                        <a:buFont typeface="Arial" panose="020B0604020202020204" pitchFamily="34" charset="0"/>
                        <a:buChar char="•"/>
                      </a:pPr>
                      <a:r>
                        <a:rPr lang="en-US" sz="3200" b="1" i="1" dirty="0">
                          <a:solidFill>
                            <a:schemeClr val="tx2"/>
                          </a:solidFill>
                          <a:latin typeface="Calibri" panose="020F0502020204030204" pitchFamily="34" charset="0"/>
                          <a:cs typeface="Calibri" panose="020F0502020204030204" pitchFamily="34" charset="0"/>
                        </a:rPr>
                        <a:t>7</a:t>
                      </a:r>
                      <a:r>
                        <a:rPr lang="en-US" sz="3200" b="1" i="1" baseline="0" dirty="0">
                          <a:solidFill>
                            <a:schemeClr val="tx2"/>
                          </a:solidFill>
                          <a:latin typeface="Calibri" panose="020F0502020204030204" pitchFamily="34" charset="0"/>
                          <a:cs typeface="Calibri" panose="020F0502020204030204" pitchFamily="34" charset="0"/>
                        </a:rPr>
                        <a:t> and </a:t>
                      </a:r>
                      <a:r>
                        <a:rPr lang="en-US" sz="3200" b="1" i="1" dirty="0">
                          <a:solidFill>
                            <a:schemeClr val="tx2"/>
                          </a:solidFill>
                          <a:latin typeface="Calibri" panose="020F0502020204030204" pitchFamily="34" charset="0"/>
                          <a:cs typeface="Calibri" panose="020F0502020204030204" pitchFamily="34" charset="0"/>
                        </a:rPr>
                        <a:t>10 cross</a:t>
                      </a:r>
                    </a:p>
                  </a:txBody>
                  <a:tcPr anchor="ctr"/>
                </a:tc>
                <a:tc>
                  <a:txBody>
                    <a:bodyPr/>
                    <a:lstStyle/>
                    <a:p>
                      <a:pPr algn="ctr"/>
                      <a:r>
                        <a:rPr lang="en-US" sz="3200" b="1" dirty="0">
                          <a:solidFill>
                            <a:schemeClr val="tx2"/>
                          </a:solidFill>
                          <a:latin typeface="Calibri" panose="020F0502020204030204" pitchFamily="34" charset="0"/>
                          <a:cs typeface="Calibri" panose="020F0502020204030204" pitchFamily="34" charset="0"/>
                        </a:rPr>
                        <a:t>10</a:t>
                      </a:r>
                    </a:p>
                  </a:txBody>
                  <a:tcPr anchor="ctr"/>
                </a:tc>
                <a:extLst>
                  <a:ext uri="{0D108BD9-81ED-4DB2-BD59-A6C34878D82A}">
                    <a16:rowId xmlns:a16="http://schemas.microsoft.com/office/drawing/2014/main" val="515652193"/>
                  </a:ext>
                </a:extLst>
              </a:tr>
              <a:tr h="370840">
                <a:tc>
                  <a:txBody>
                    <a:bodyPr/>
                    <a:lstStyle/>
                    <a:p>
                      <a:pPr marL="285750" indent="-285750">
                        <a:buFont typeface="Arial" panose="020B0604020202020204" pitchFamily="34" charset="0"/>
                        <a:buChar char="•"/>
                      </a:pPr>
                      <a:r>
                        <a:rPr lang="en-US" sz="3200" b="1" i="1" dirty="0">
                          <a:solidFill>
                            <a:schemeClr val="tx2"/>
                          </a:solidFill>
                          <a:latin typeface="Calibri" panose="020F0502020204030204" pitchFamily="34" charset="0"/>
                          <a:cs typeface="Calibri" panose="020F0502020204030204" pitchFamily="34" charset="0"/>
                        </a:rPr>
                        <a:t>2</a:t>
                      </a:r>
                      <a:r>
                        <a:rPr lang="en-US" sz="3200" b="1" i="1" baseline="0" dirty="0">
                          <a:solidFill>
                            <a:schemeClr val="tx2"/>
                          </a:solidFill>
                          <a:latin typeface="Calibri" panose="020F0502020204030204" pitchFamily="34" charset="0"/>
                          <a:cs typeface="Calibri" panose="020F0502020204030204" pitchFamily="34" charset="0"/>
                        </a:rPr>
                        <a:t> returns</a:t>
                      </a:r>
                      <a:endParaRPr lang="en-US" sz="3200" b="1" i="1" dirty="0">
                        <a:solidFill>
                          <a:schemeClr val="tx2"/>
                        </a:solidFill>
                        <a:latin typeface="Calibri" panose="020F0502020204030204" pitchFamily="34" charset="0"/>
                        <a:cs typeface="Calibri" panose="020F0502020204030204" pitchFamily="34" charset="0"/>
                      </a:endParaRPr>
                    </a:p>
                  </a:txBody>
                  <a:tcPr anchor="ctr"/>
                </a:tc>
                <a:tc>
                  <a:txBody>
                    <a:bodyPr/>
                    <a:lstStyle/>
                    <a:p>
                      <a:pPr algn="ctr"/>
                      <a:r>
                        <a:rPr lang="en-US" sz="3200" b="1" dirty="0">
                          <a:solidFill>
                            <a:schemeClr val="tx2"/>
                          </a:solidFill>
                          <a:latin typeface="Calibri" panose="020F0502020204030204" pitchFamily="34" charset="0"/>
                          <a:cs typeface="Calibri" panose="020F0502020204030204" pitchFamily="34" charset="0"/>
                        </a:rPr>
                        <a:t>2</a:t>
                      </a:r>
                    </a:p>
                  </a:txBody>
                  <a:tcPr anchor="ctr"/>
                </a:tc>
                <a:extLst>
                  <a:ext uri="{0D108BD9-81ED-4DB2-BD59-A6C34878D82A}">
                    <a16:rowId xmlns:a16="http://schemas.microsoft.com/office/drawing/2014/main" val="1125688260"/>
                  </a:ext>
                </a:extLst>
              </a:tr>
              <a:tr h="370840">
                <a:tc>
                  <a:txBody>
                    <a:bodyPr/>
                    <a:lstStyle/>
                    <a:p>
                      <a:pPr marL="285750" indent="-285750">
                        <a:buFont typeface="Arial" panose="020B0604020202020204" pitchFamily="34" charset="0"/>
                        <a:buChar char="•"/>
                      </a:pPr>
                      <a:r>
                        <a:rPr lang="en-US" sz="3200" b="1" i="1" dirty="0">
                          <a:solidFill>
                            <a:schemeClr val="tx2"/>
                          </a:solidFill>
                          <a:latin typeface="Calibri" panose="020F0502020204030204" pitchFamily="34" charset="0"/>
                          <a:cs typeface="Calibri" panose="020F0502020204030204" pitchFamily="34" charset="0"/>
                        </a:rPr>
                        <a:t>1</a:t>
                      </a:r>
                      <a:r>
                        <a:rPr lang="en-US" sz="3200" b="1" i="1" baseline="0" dirty="0">
                          <a:solidFill>
                            <a:schemeClr val="tx2"/>
                          </a:solidFill>
                          <a:latin typeface="Calibri" panose="020F0502020204030204" pitchFamily="34" charset="0"/>
                          <a:cs typeface="Calibri" panose="020F0502020204030204" pitchFamily="34" charset="0"/>
                        </a:rPr>
                        <a:t> and </a:t>
                      </a:r>
                      <a:r>
                        <a:rPr lang="en-US" sz="3200" b="1" i="1" dirty="0">
                          <a:solidFill>
                            <a:schemeClr val="tx2"/>
                          </a:solidFill>
                          <a:latin typeface="Calibri" panose="020F0502020204030204" pitchFamily="34" charset="0"/>
                          <a:cs typeface="Calibri" panose="020F0502020204030204" pitchFamily="34" charset="0"/>
                        </a:rPr>
                        <a:t>2 cross</a:t>
                      </a:r>
                    </a:p>
                  </a:txBody>
                  <a:tcPr anchor="ctr"/>
                </a:tc>
                <a:tc>
                  <a:txBody>
                    <a:bodyPr/>
                    <a:lstStyle/>
                    <a:p>
                      <a:pPr algn="ctr"/>
                      <a:r>
                        <a:rPr lang="en-US" sz="3200" b="1" dirty="0">
                          <a:solidFill>
                            <a:schemeClr val="tx2"/>
                          </a:solidFill>
                          <a:latin typeface="Calibri" panose="020F0502020204030204" pitchFamily="34" charset="0"/>
                          <a:cs typeface="Calibri" panose="020F0502020204030204" pitchFamily="34" charset="0"/>
                        </a:rPr>
                        <a:t>2</a:t>
                      </a:r>
                    </a:p>
                  </a:txBody>
                  <a:tcPr anchor="ctr"/>
                </a:tc>
                <a:extLst>
                  <a:ext uri="{0D108BD9-81ED-4DB2-BD59-A6C34878D82A}">
                    <a16:rowId xmlns:a16="http://schemas.microsoft.com/office/drawing/2014/main" val="4133726115"/>
                  </a:ext>
                </a:extLst>
              </a:tr>
              <a:tr h="370840">
                <a:tc gridSpan="2">
                  <a:txBody>
                    <a:bodyPr/>
                    <a:lstStyle/>
                    <a:p>
                      <a:pPr marL="285750" indent="-285750">
                        <a:buFont typeface="Arial" panose="020B0604020202020204" pitchFamily="34" charset="0"/>
                        <a:buChar char="•"/>
                      </a:pPr>
                      <a:endParaRPr lang="en-US" sz="3200" b="1" dirty="0">
                        <a:solidFill>
                          <a:schemeClr val="tx2"/>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200" b="1" dirty="0">
                          <a:solidFill>
                            <a:schemeClr val="tx2"/>
                          </a:solidFill>
                          <a:latin typeface="Calibri" panose="020F0502020204030204" pitchFamily="34" charset="0"/>
                          <a:cs typeface="Calibri" panose="020F0502020204030204" pitchFamily="34" charset="0"/>
                        </a:rPr>
                        <a:t>17 minutes (20% better)</a:t>
                      </a:r>
                    </a:p>
                  </a:txBody>
                  <a:tcPr anchor="ctr"/>
                </a:tc>
                <a:tc hMerge="1">
                  <a:txBody>
                    <a:bodyPr/>
                    <a:lstStyle/>
                    <a:p>
                      <a:endParaRPr lang="en-US" dirty="0"/>
                    </a:p>
                  </a:txBody>
                  <a:tcPr/>
                </a:tc>
                <a:extLst>
                  <a:ext uri="{0D108BD9-81ED-4DB2-BD59-A6C34878D82A}">
                    <a16:rowId xmlns:a16="http://schemas.microsoft.com/office/drawing/2014/main" val="1155625306"/>
                  </a:ext>
                </a:extLst>
              </a:tr>
            </a:tbl>
          </a:graphicData>
        </a:graphic>
      </p:graphicFrame>
    </p:spTree>
    <p:extLst>
      <p:ext uri="{BB962C8B-B14F-4D97-AF65-F5344CB8AC3E}">
        <p14:creationId xmlns:p14="http://schemas.microsoft.com/office/powerpoint/2010/main" val="1520283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6"/>
          <p:cNvSpPr>
            <a:spLocks noGrp="1" noChangeArrowheads="1"/>
          </p:cNvSpPr>
          <p:nvPr>
            <p:ph sz="quarter" idx="4294967295"/>
          </p:nvPr>
        </p:nvSpPr>
        <p:spPr>
          <a:xfrm>
            <a:off x="304800" y="2590800"/>
            <a:ext cx="11582400" cy="3810000"/>
          </a:xfrm>
        </p:spPr>
        <p:txBody>
          <a:bodyPr/>
          <a:lstStyle/>
          <a:p>
            <a:r>
              <a:rPr lang="en-US" dirty="0"/>
              <a:t>What if their walking speeds allow them to cross in 1, </a:t>
            </a:r>
            <a:r>
              <a:rPr lang="en-US" b="1" i="1" dirty="0"/>
              <a:t>5,</a:t>
            </a:r>
            <a:r>
              <a:rPr lang="en-US" dirty="0"/>
              <a:t> 7, and 10 minutes, respectively?</a:t>
            </a:r>
          </a:p>
          <a:p>
            <a:r>
              <a:rPr lang="en-US" dirty="0"/>
              <a:t>“Best asset”:</a:t>
            </a:r>
          </a:p>
          <a:p>
            <a:pPr marL="0" indent="0" algn="ctr">
              <a:buNone/>
            </a:pPr>
            <a:r>
              <a:rPr lang="en-US" dirty="0"/>
              <a:t>10 + 1 + 7 + 1 + 5 = 24 minutes</a:t>
            </a:r>
          </a:p>
          <a:p>
            <a:r>
              <a:rPr lang="en-US" dirty="0"/>
              <a:t>“Load Balancing”</a:t>
            </a:r>
          </a:p>
          <a:p>
            <a:pPr marL="0" indent="0" algn="ctr">
              <a:buNone/>
            </a:pPr>
            <a:r>
              <a:rPr lang="en-US" dirty="0"/>
              <a:t>5 + 1 + 10 + 5 + 5 = 26 minutes</a:t>
            </a:r>
          </a:p>
        </p:txBody>
      </p:sp>
      <p:grpSp>
        <p:nvGrpSpPr>
          <p:cNvPr id="15" name="Group 14" descr="A cartoon of 4 stick figures and a flashlight."/>
          <p:cNvGrpSpPr/>
          <p:nvPr/>
        </p:nvGrpSpPr>
        <p:grpSpPr>
          <a:xfrm>
            <a:off x="2406896" y="215900"/>
            <a:ext cx="7378209" cy="2070100"/>
            <a:chOff x="3710782" y="215900"/>
            <a:chExt cx="7378209" cy="2070100"/>
          </a:xfrm>
        </p:grpSpPr>
        <p:pic>
          <p:nvPicPr>
            <p:cNvPr id="16" name="Picture 3" descr="C:\Documents and Settings\ap4\Local Settings\Temporary Internet Files\Content.IE5\6V4JQZ4V\MCj04242200000[1].wmf"/>
            <p:cNvPicPr>
              <a:picLocks noChangeAspect="1" noChangeArrowheads="1"/>
            </p:cNvPicPr>
            <p:nvPr/>
          </p:nvPicPr>
          <p:blipFill>
            <a:blip r:embed="rId3" cstate="print"/>
            <a:stretch>
              <a:fillRect/>
            </a:stretch>
          </p:blipFill>
          <p:spPr bwMode="auto">
            <a:xfrm>
              <a:off x="9144001" y="280765"/>
              <a:ext cx="1944990" cy="1946809"/>
            </a:xfrm>
            <a:prstGeom prst="rect">
              <a:avLst/>
            </a:prstGeom>
          </p:spPr>
        </p:pic>
        <p:grpSp>
          <p:nvGrpSpPr>
            <p:cNvPr id="17" name="Group 16"/>
            <p:cNvGrpSpPr/>
            <p:nvPr/>
          </p:nvGrpSpPr>
          <p:grpSpPr>
            <a:xfrm>
              <a:off x="3710782" y="215900"/>
              <a:ext cx="4770437" cy="2070100"/>
              <a:chOff x="2622550" y="229"/>
              <a:chExt cx="4771231" cy="2069871"/>
            </a:xfrm>
          </p:grpSpPr>
          <p:graphicFrame>
            <p:nvGraphicFramePr>
              <p:cNvPr id="18" name="Object 2"/>
              <p:cNvGraphicFramePr>
                <a:graphicFrameLocks noChangeAspect="1"/>
              </p:cNvGraphicFramePr>
              <p:nvPr>
                <p:extLst>
                  <p:ext uri="{D42A27DB-BD31-4B8C-83A1-F6EECF244321}">
                    <p14:modId xmlns:p14="http://schemas.microsoft.com/office/powerpoint/2010/main" val="1545024336"/>
                  </p:ext>
                </p:extLst>
              </p:nvPr>
            </p:nvGraphicFramePr>
            <p:xfrm>
              <a:off x="5200650" y="6667"/>
              <a:ext cx="903288" cy="2005013"/>
            </p:xfrm>
            <a:graphic>
              <a:graphicData uri="http://schemas.openxmlformats.org/presentationml/2006/ole">
                <mc:AlternateContent xmlns:mc="http://schemas.openxmlformats.org/markup-compatibility/2006">
                  <mc:Choice xmlns:v="urn:schemas-microsoft-com:vml" Requires="v">
                    <p:oleObj spid="_x0000_s2971" name="Clip" r:id="rId4" imgW="1857600" imgH="3995640" progId="">
                      <p:embed/>
                    </p:oleObj>
                  </mc:Choice>
                  <mc:Fallback>
                    <p:oleObj name="Clip" r:id="rId4" imgW="1857600" imgH="3995640" progId="">
                      <p:embed/>
                      <p:pic>
                        <p:nvPicPr>
                          <p:cNvPr id="1026" name="Object 2"/>
                          <p:cNvPicPr>
                            <a:picLocks noChangeAspect="1" noChangeArrowheads="1"/>
                          </p:cNvPicPr>
                          <p:nvPr/>
                        </p:nvPicPr>
                        <p:blipFill>
                          <a:blip r:embed="rId5">
                            <a:lum contrast="48000"/>
                            <a:extLst>
                              <a:ext uri="{28A0092B-C50C-407E-A947-70E740481C1C}">
                                <a14:useLocalDpi xmlns:a14="http://schemas.microsoft.com/office/drawing/2010/main" val="0"/>
                              </a:ext>
                            </a:extLst>
                          </a:blip>
                          <a:srcRect/>
                          <a:stretch>
                            <a:fillRect/>
                          </a:stretch>
                        </p:blipFill>
                        <p:spPr bwMode="black">
                          <a:xfrm>
                            <a:off x="5200650" y="6667"/>
                            <a:ext cx="903288" cy="200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3657527436"/>
                  </p:ext>
                </p:extLst>
              </p:nvPr>
            </p:nvGraphicFramePr>
            <p:xfrm>
              <a:off x="6490493" y="229"/>
              <a:ext cx="903288" cy="2005013"/>
            </p:xfrm>
            <a:graphic>
              <a:graphicData uri="http://schemas.openxmlformats.org/presentationml/2006/ole">
                <mc:AlternateContent xmlns:mc="http://schemas.openxmlformats.org/markup-compatibility/2006">
                  <mc:Choice xmlns:v="urn:schemas-microsoft-com:vml" Requires="v">
                    <p:oleObj spid="_x0000_s2972" name="Clip" r:id="rId6" imgW="1857600" imgH="3995640" progId="">
                      <p:embed/>
                    </p:oleObj>
                  </mc:Choice>
                  <mc:Fallback>
                    <p:oleObj name="Clip" r:id="rId6" imgW="1857600" imgH="3995640" progId="">
                      <p:embed/>
                      <p:pic>
                        <p:nvPicPr>
                          <p:cNvPr id="1027" name="Object 4"/>
                          <p:cNvPicPr>
                            <a:picLocks noChangeAspect="1" noChangeArrowheads="1"/>
                          </p:cNvPicPr>
                          <p:nvPr/>
                        </p:nvPicPr>
                        <p:blipFill>
                          <a:blip r:embed="rId7">
                            <a:lum contrast="48000"/>
                            <a:extLst>
                              <a:ext uri="{28A0092B-C50C-407E-A947-70E740481C1C}">
                                <a14:useLocalDpi xmlns:a14="http://schemas.microsoft.com/office/drawing/2010/main" val="0"/>
                              </a:ext>
                            </a:extLst>
                          </a:blip>
                          <a:srcRect/>
                          <a:stretch>
                            <a:fillRect/>
                          </a:stretch>
                        </p:blipFill>
                        <p:spPr bwMode="black">
                          <a:xfrm>
                            <a:off x="6490493" y="229"/>
                            <a:ext cx="903288" cy="200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5"/>
              <p:cNvGraphicFramePr>
                <a:graphicFrameLocks noChangeAspect="1"/>
              </p:cNvGraphicFramePr>
              <p:nvPr>
                <p:extLst>
                  <p:ext uri="{D42A27DB-BD31-4B8C-83A1-F6EECF244321}">
                    <p14:modId xmlns:p14="http://schemas.microsoft.com/office/powerpoint/2010/main" val="240191173"/>
                  </p:ext>
                </p:extLst>
              </p:nvPr>
            </p:nvGraphicFramePr>
            <p:xfrm>
              <a:off x="3911600" y="65088"/>
              <a:ext cx="903288" cy="2005012"/>
            </p:xfrm>
            <a:graphic>
              <a:graphicData uri="http://schemas.openxmlformats.org/presentationml/2006/ole">
                <mc:AlternateContent xmlns:mc="http://schemas.openxmlformats.org/markup-compatibility/2006">
                  <mc:Choice xmlns:v="urn:schemas-microsoft-com:vml" Requires="v">
                    <p:oleObj spid="_x0000_s2973" name="Clip" r:id="rId8" imgW="1857600" imgH="3995640" progId="">
                      <p:embed/>
                    </p:oleObj>
                  </mc:Choice>
                  <mc:Fallback>
                    <p:oleObj name="Clip" r:id="rId8" imgW="1857600" imgH="3995640" progId="">
                      <p:embed/>
                      <p:pic>
                        <p:nvPicPr>
                          <p:cNvPr id="1028" name="Object 5"/>
                          <p:cNvPicPr>
                            <a:picLocks noChangeAspect="1" noChangeArrowheads="1"/>
                          </p:cNvPicPr>
                          <p:nvPr/>
                        </p:nvPicPr>
                        <p:blipFill>
                          <a:blip r:embed="rId9">
                            <a:lum contrast="48000"/>
                            <a:extLst>
                              <a:ext uri="{28A0092B-C50C-407E-A947-70E740481C1C}">
                                <a14:useLocalDpi xmlns:a14="http://schemas.microsoft.com/office/drawing/2010/main" val="0"/>
                              </a:ext>
                            </a:extLst>
                          </a:blip>
                          <a:srcRect/>
                          <a:stretch>
                            <a:fillRect/>
                          </a:stretch>
                        </p:blipFill>
                        <p:spPr bwMode="black">
                          <a:xfrm>
                            <a:off x="3911600" y="65088"/>
                            <a:ext cx="903288" cy="2005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6"/>
              <p:cNvGraphicFramePr>
                <a:graphicFrameLocks noChangeAspect="1"/>
              </p:cNvGraphicFramePr>
              <p:nvPr>
                <p:extLst>
                  <p:ext uri="{D42A27DB-BD31-4B8C-83A1-F6EECF244321}">
                    <p14:modId xmlns:p14="http://schemas.microsoft.com/office/powerpoint/2010/main" val="3047450436"/>
                  </p:ext>
                </p:extLst>
              </p:nvPr>
            </p:nvGraphicFramePr>
            <p:xfrm>
              <a:off x="2622550" y="3176"/>
              <a:ext cx="903288" cy="2005013"/>
            </p:xfrm>
            <a:graphic>
              <a:graphicData uri="http://schemas.openxmlformats.org/presentationml/2006/ole">
                <mc:AlternateContent xmlns:mc="http://schemas.openxmlformats.org/markup-compatibility/2006">
                  <mc:Choice xmlns:v="urn:schemas-microsoft-com:vml" Requires="v">
                    <p:oleObj spid="_x0000_s2974" name="Clip" r:id="rId10" imgW="1857600" imgH="3995640" progId="">
                      <p:embed/>
                    </p:oleObj>
                  </mc:Choice>
                  <mc:Fallback>
                    <p:oleObj name="Clip" r:id="rId10" imgW="1857600" imgH="3995640" progId="">
                      <p:embed/>
                      <p:pic>
                        <p:nvPicPr>
                          <p:cNvPr id="1029" name="Object 6"/>
                          <p:cNvPicPr>
                            <a:picLocks noChangeAspect="1" noChangeArrowheads="1"/>
                          </p:cNvPicPr>
                          <p:nvPr/>
                        </p:nvPicPr>
                        <p:blipFill>
                          <a:blip r:embed="rId11">
                            <a:lum contrast="48000"/>
                            <a:extLst>
                              <a:ext uri="{28A0092B-C50C-407E-A947-70E740481C1C}">
                                <a14:useLocalDpi xmlns:a14="http://schemas.microsoft.com/office/drawing/2010/main" val="0"/>
                              </a:ext>
                            </a:extLst>
                          </a:blip>
                          <a:srcRect/>
                          <a:stretch>
                            <a:fillRect/>
                          </a:stretch>
                        </p:blipFill>
                        <p:spPr bwMode="black">
                          <a:xfrm>
                            <a:off x="2622550" y="3176"/>
                            <a:ext cx="903288" cy="200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extLst>
      <p:ext uri="{BB962C8B-B14F-4D97-AF65-F5344CB8AC3E}">
        <p14:creationId xmlns:p14="http://schemas.microsoft.com/office/powerpoint/2010/main" val="3584072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5718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47"/>
  <p:tag name="MMPROD_UIDATA" val="&lt;database version=&quot;11.0&quot;&gt;&lt;object type=&quot;1&quot; unique_id=&quot;10001&quot;&gt;&lt;object type=&quot;2&quot; unique_id=&quot;46629&quot;&gt;&lt;object type=&quot;3&quot; unique_id=&quot;46630&quot;&gt;&lt;property id=&quot;20148&quot; value=&quot;5&quot;/&gt;&lt;property id=&quot;20300&quot; value=&quot;Slide 1&quot;/&gt;&lt;property id=&quot;20307&quot; value=&quot;269&quot;/&gt;&lt;/object&gt;&lt;object type=&quot;3&quot; unique_id=&quot;46631&quot;&gt;&lt;property id=&quot;20148&quot; value=&quot;5&quot;/&gt;&lt;property id=&quot;20300&quot; value=&quot;Slide 2&quot;/&gt;&lt;property id=&quot;20307&quot; value=&quot;266&quot;/&gt;&lt;/object&gt;&lt;object type=&quot;3&quot; unique_id=&quot;46632&quot;&gt;&lt;property id=&quot;20148&quot; value=&quot;5&quot;/&gt;&lt;property id=&quot;20300&quot; value=&quot;Slide 7&quot;/&gt;&lt;property id=&quot;20307&quot; value=&quot;267&quot;/&gt;&lt;/object&gt;&lt;object type=&quot;3&quot; unique_id=&quot;46663&quot;&gt;&lt;property id=&quot;20148&quot; value=&quot;5&quot;/&gt;&lt;property id=&quot;20300&quot; value=&quot;Slide 3&quot;/&gt;&lt;property id=&quot;20307&quot; value=&quot;270&quot;/&gt;&lt;/object&gt;&lt;object type=&quot;3&quot; unique_id=&quot;46664&quot;&gt;&lt;property id=&quot;20148&quot; value=&quot;5&quot;/&gt;&lt;property id=&quot;20300&quot; value=&quot;Slide 4&quot;/&gt;&lt;property id=&quot;20307&quot; value=&quot;271&quot;/&gt;&lt;/object&gt;&lt;object type=&quot;3&quot; unique_id=&quot;46665&quot;&gt;&lt;property id=&quot;20148&quot; value=&quot;5&quot;/&gt;&lt;property id=&quot;20300&quot; value=&quot;Slide 5&quot;/&gt;&lt;property id=&quot;20307&quot; value=&quot;272&quot;/&gt;&lt;/object&gt;&lt;object type=&quot;3&quot; unique_id=&quot;46666&quot;&gt;&lt;property id=&quot;20148&quot; value=&quot;5&quot;/&gt;&lt;property id=&quot;20300&quot; value=&quot;Slide 6&quot;/&gt;&lt;property id=&quot;20307&quot; value=&quot;273&quot;/&gt;&lt;/object&gt;&lt;/object&gt;&lt;object type=&quot;8&quot; unique_id=&quot;46637&quot;&gt;&lt;/object&gt;&lt;/object&gt;&lt;/database&gt;"/>
  <p:tag name="SECTOMILLISECCONVERTED" val="1"/>
</p:tagLst>
</file>

<file path=ppt/theme/theme1.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15869</TotalTime>
  <Words>2278</Words>
  <Application>Microsoft Office PowerPoint</Application>
  <PresentationFormat>Widescreen</PresentationFormat>
  <Paragraphs>527</Paragraphs>
  <Slides>69</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7" baseType="lpstr">
      <vt:lpstr>Arial</vt:lpstr>
      <vt:lpstr>Calibri</vt:lpstr>
      <vt:lpstr>Monotype Sorts</vt:lpstr>
      <vt:lpstr>Tahoma</vt:lpstr>
      <vt:lpstr>Times New Roman</vt:lpstr>
      <vt:lpstr>Wingdings</vt:lpstr>
      <vt:lpstr>1_Body Slides</vt:lpstr>
      <vt:lpstr>Clip</vt:lpstr>
      <vt:lpstr>Crossing a River  </vt:lpstr>
      <vt:lpstr>PowerPoint Presentation</vt:lpstr>
      <vt:lpstr>Crossing a River the Operations Way </vt:lpstr>
      <vt:lpstr>PowerPoint Presentation</vt:lpstr>
      <vt:lpstr>PowerPoint Presentation</vt:lpstr>
      <vt:lpstr>Intuition: Use Your Best Asset</vt:lpstr>
      <vt:lpstr>PowerPoint Presentation</vt:lpstr>
      <vt:lpstr>PowerPoint Presentation</vt:lpstr>
      <vt:lpstr>PowerPoint Presentation</vt:lpstr>
      <vt:lpstr>Introduction to Operations Management</vt:lpstr>
      <vt:lpstr>The Old Definition(s)</vt:lpstr>
      <vt:lpstr>PowerPoint Presentation</vt:lpstr>
      <vt:lpstr>New Accepted Definition</vt:lpstr>
      <vt:lpstr>Why Operations?</vt:lpstr>
      <vt:lpstr>Chief Operating Officer</vt:lpstr>
      <vt:lpstr>PowerPoint Presentation</vt:lpstr>
      <vt:lpstr>Options for Increasing Contribution</vt:lpstr>
      <vt:lpstr>PowerPoint Presentation</vt:lpstr>
      <vt:lpstr>Areas of Operations Management Covered  in This Course</vt:lpstr>
      <vt:lpstr>Operations Management: Discipline</vt:lpstr>
      <vt:lpstr>Disclaimer I</vt:lpstr>
      <vt:lpstr>Disclaimer II</vt:lpstr>
      <vt:lpstr>Significant Events in OM</vt:lpstr>
      <vt:lpstr>PowerPoint Presentation</vt:lpstr>
      <vt:lpstr>Mass Customization of M&amp;M</vt:lpstr>
      <vt:lpstr>M&amp;M</vt:lpstr>
      <vt:lpstr>PowerPoint Presentation</vt:lpstr>
      <vt:lpstr>Operations Is All About Trade-Offs</vt:lpstr>
      <vt:lpstr>What Is Operations Management?</vt:lpstr>
      <vt:lpstr>OM: All About Trade-Offs</vt:lpstr>
      <vt:lpstr>IRS… (According to WSJ)</vt:lpstr>
      <vt:lpstr>Example: Help Making Operational Trade-Offs</vt:lpstr>
      <vt:lpstr>Example II: Overcome Inefficiencies</vt:lpstr>
      <vt:lpstr>Airlines</vt:lpstr>
      <vt:lpstr>Airlines</vt:lpstr>
      <vt:lpstr>Example III: Evaluate Proposed Technologies</vt:lpstr>
      <vt:lpstr>PowerPoint Presentation</vt:lpstr>
      <vt:lpstr>Trade-Off Indian Hospital</vt:lpstr>
      <vt:lpstr>Focus and the Frontier: Indian Hospital</vt:lpstr>
      <vt:lpstr>Indian Hospital: Cayman Islands</vt:lpstr>
      <vt:lpstr>PowerPoint Presentation</vt:lpstr>
      <vt:lpstr>Pareto Principle</vt:lpstr>
      <vt:lpstr>Pareto Phenomenon</vt:lpstr>
      <vt:lpstr>PowerPoint Presentation</vt:lpstr>
      <vt:lpstr>True for Customers as Well (80/20 Rule)</vt:lpstr>
      <vt:lpstr>PowerPoint Presentation</vt:lpstr>
      <vt:lpstr>Perspectives on Operations Strategy</vt:lpstr>
      <vt:lpstr>Operations Strategy Is…</vt:lpstr>
      <vt:lpstr>Operations Management vs. Operations strategy</vt:lpstr>
      <vt:lpstr>The Four Perspectives on Operations Strategy</vt:lpstr>
      <vt:lpstr>PowerPoint Presentation</vt:lpstr>
      <vt:lpstr>Strategy: UPS vs. FedEx</vt:lpstr>
      <vt:lpstr>Linking the Strategy and Process</vt:lpstr>
      <vt:lpstr>PowerPoint Presentation</vt:lpstr>
      <vt:lpstr>Walmart Example</vt:lpstr>
      <vt:lpstr>Walmart</vt:lpstr>
      <vt:lpstr>Walmart</vt:lpstr>
      <vt:lpstr>Inventory Turns in Retailing and Its Link to Inventory Costs</vt:lpstr>
      <vt:lpstr>Inventory Turns in Retailing and Its Link to Inventory Costs</vt:lpstr>
      <vt:lpstr>Slotting Allowances</vt:lpstr>
      <vt:lpstr>Slotting: Potential Benefits</vt:lpstr>
      <vt:lpstr>Walmart Ended Its Express Concept in 2016 and Closed 269 Stores</vt:lpstr>
      <vt:lpstr>PowerPoint Presentation</vt:lpstr>
      <vt:lpstr>Operations Strategy Matrix</vt:lpstr>
      <vt:lpstr>Toward an Operations Strategy Matrix</vt:lpstr>
      <vt:lpstr>Performance Objectives: Valve Manufacturer</vt:lpstr>
      <vt:lpstr>Decomposing the Ratio Profit/Total Assets to Derive  the Four Strategic Decision Areas of Operations Strategy</vt:lpstr>
      <vt:lpstr>The Operations Strategy Matrix</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Rice University</dc:title>
  <dc:subject/>
  <dc:creator>Administrator</dc:creator>
  <cp:keywords/>
  <dc:description/>
  <cp:lastModifiedBy>Chris Burke</cp:lastModifiedBy>
  <cp:revision>387</cp:revision>
  <dcterms:created xsi:type="dcterms:W3CDTF">2016-03-21T14:12:59Z</dcterms:created>
  <dcterms:modified xsi:type="dcterms:W3CDTF">2019-07-10T18:02:53Z</dcterms:modified>
  <cp:category/>
</cp:coreProperties>
</file>